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3" r:id="rId1"/>
  </p:sldMasterIdLst>
  <p:notesMasterIdLst>
    <p:notesMasterId r:id="rId24"/>
  </p:notesMasterIdLst>
  <p:sldIdLst>
    <p:sldId id="553" r:id="rId2"/>
    <p:sldId id="586" r:id="rId3"/>
    <p:sldId id="587" r:id="rId4"/>
    <p:sldId id="557" r:id="rId5"/>
    <p:sldId id="559" r:id="rId6"/>
    <p:sldId id="560" r:id="rId7"/>
    <p:sldId id="561" r:id="rId8"/>
    <p:sldId id="588" r:id="rId9"/>
    <p:sldId id="568" r:id="rId10"/>
    <p:sldId id="569" r:id="rId11"/>
    <p:sldId id="570" r:id="rId12"/>
    <p:sldId id="589" r:id="rId13"/>
    <p:sldId id="572" r:id="rId14"/>
    <p:sldId id="574" r:id="rId15"/>
    <p:sldId id="590" r:id="rId16"/>
    <p:sldId id="580" r:id="rId17"/>
    <p:sldId id="581" r:id="rId18"/>
    <p:sldId id="591" r:id="rId19"/>
    <p:sldId id="584" r:id="rId20"/>
    <p:sldId id="585" r:id="rId21"/>
    <p:sldId id="552" r:id="rId22"/>
    <p:sldId id="592" r:id="rId23"/>
  </p:sldIdLst>
  <p:sldSz cx="9144000" cy="5143500" type="screen16x9"/>
  <p:notesSz cx="6858000" cy="9144000"/>
  <p:custDataLst>
    <p:tags r:id="rId25"/>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A95"/>
    <a:srgbClr val="FFFFFF"/>
    <a:srgbClr val="F7FCFF"/>
    <a:srgbClr val="E3EEC6"/>
    <a:srgbClr val="E2F6FF"/>
    <a:srgbClr val="F5EBDC"/>
    <a:srgbClr val="F5ECDE"/>
    <a:srgbClr val="BE945E"/>
    <a:srgbClr val="39F7DB"/>
    <a:srgbClr val="F739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700" autoAdjust="0"/>
  </p:normalViewPr>
  <p:slideViewPr>
    <p:cSldViewPr>
      <p:cViewPr>
        <p:scale>
          <a:sx n="95" d="100"/>
          <a:sy n="95" d="100"/>
        </p:scale>
        <p:origin x="1290" y="93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5" d="100"/>
        <a:sy n="125" d="100"/>
      </p:scale>
      <p:origin x="0" y="0"/>
    </p:cViewPr>
  </p:sorterViewPr>
  <p:notesViewPr>
    <p:cSldViewPr>
      <p:cViewPr varScale="1">
        <p:scale>
          <a:sx n="88" d="100"/>
          <a:sy n="88" d="100"/>
        </p:scale>
        <p:origin x="2778" y="10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hdphoto3.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AADD754-F49E-4351-AAFE-19D83F43501C}" type="datetimeFigureOut">
              <a:rPr lang="en-US" smtClean="0"/>
              <a:pPr/>
              <a:t>2/23/2022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8F6036-E835-44CB-A25A-34C755DFD5D4}" type="slidenum">
              <a:rPr lang="en-US" smtClean="0"/>
              <a:pPr/>
              <a:t>‹#›</a:t>
            </a:fld>
            <a:endParaRPr lang="en-US"/>
          </a:p>
        </p:txBody>
      </p:sp>
    </p:spTree>
    <p:extLst>
      <p:ext uri="{BB962C8B-B14F-4D97-AF65-F5344CB8AC3E}">
        <p14:creationId xmlns:p14="http://schemas.microsoft.com/office/powerpoint/2010/main" val="36141334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1</a:t>
            </a:fld>
            <a:endParaRPr lang="zh-CN" altLang="en-US"/>
          </a:p>
        </p:txBody>
      </p:sp>
    </p:spTree>
    <p:extLst>
      <p:ext uri="{BB962C8B-B14F-4D97-AF65-F5344CB8AC3E}">
        <p14:creationId xmlns:p14="http://schemas.microsoft.com/office/powerpoint/2010/main" val="6374181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18</a:t>
            </a:fld>
            <a:endParaRPr lang="zh-CN" altLang="en-US"/>
          </a:p>
        </p:txBody>
      </p:sp>
    </p:spTree>
    <p:extLst>
      <p:ext uri="{BB962C8B-B14F-4D97-AF65-F5344CB8AC3E}">
        <p14:creationId xmlns:p14="http://schemas.microsoft.com/office/powerpoint/2010/main" val="115521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22</a:t>
            </a:fld>
            <a:endParaRPr lang="zh-CN" altLang="en-US"/>
          </a:p>
        </p:txBody>
      </p:sp>
    </p:spTree>
    <p:extLst>
      <p:ext uri="{BB962C8B-B14F-4D97-AF65-F5344CB8AC3E}">
        <p14:creationId xmlns:p14="http://schemas.microsoft.com/office/powerpoint/2010/main" val="31339819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2</a:t>
            </a:fld>
            <a:endParaRPr lang="zh-CN" altLang="en-US"/>
          </a:p>
        </p:txBody>
      </p:sp>
    </p:spTree>
    <p:extLst>
      <p:ext uri="{BB962C8B-B14F-4D97-AF65-F5344CB8AC3E}">
        <p14:creationId xmlns:p14="http://schemas.microsoft.com/office/powerpoint/2010/main" val="10703651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3</a:t>
            </a:fld>
            <a:endParaRPr lang="zh-CN" altLang="en-US"/>
          </a:p>
        </p:txBody>
      </p:sp>
    </p:spTree>
    <p:extLst>
      <p:ext uri="{BB962C8B-B14F-4D97-AF65-F5344CB8AC3E}">
        <p14:creationId xmlns:p14="http://schemas.microsoft.com/office/powerpoint/2010/main" val="2788327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90488" y="744538"/>
            <a:ext cx="6616700" cy="3722687"/>
          </a:xfrm>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1429896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8</a:t>
            </a:fld>
            <a:endParaRPr lang="zh-CN" altLang="en-US"/>
          </a:p>
        </p:txBody>
      </p:sp>
    </p:spTree>
    <p:extLst>
      <p:ext uri="{BB962C8B-B14F-4D97-AF65-F5344CB8AC3E}">
        <p14:creationId xmlns:p14="http://schemas.microsoft.com/office/powerpoint/2010/main" val="3338796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90488" y="744538"/>
            <a:ext cx="6616700" cy="3722687"/>
          </a:xfrm>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val="4202372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12</a:t>
            </a:fld>
            <a:endParaRPr lang="zh-CN" altLang="en-US"/>
          </a:p>
        </p:txBody>
      </p:sp>
    </p:spTree>
    <p:extLst>
      <p:ext uri="{BB962C8B-B14F-4D97-AF65-F5344CB8AC3E}">
        <p14:creationId xmlns:p14="http://schemas.microsoft.com/office/powerpoint/2010/main" val="29937142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endParaRPr lang="zh-CN" altLang="en-US" dirty="0"/>
          </a:p>
        </p:txBody>
      </p:sp>
      <p:sp>
        <p:nvSpPr>
          <p:cNvPr id="4" name="灯片编号占位符 3"/>
          <p:cNvSpPr>
            <a:spLocks noGrp="1"/>
          </p:cNvSpPr>
          <p:nvPr>
            <p:ph type="sldNum" sz="quarter" idx="10"/>
          </p:nvPr>
        </p:nvSpPr>
        <p:spPr/>
        <p:txBody>
          <a:bodyPr/>
          <a:lstStyle/>
          <a:p>
            <a:fld id="{A2B71D9D-C59C-46A3-89DC-993D8C59CBB9}" type="slidenum">
              <a:rPr lang="en-US" smtClean="0"/>
              <a:t>14</a:t>
            </a:fld>
            <a:endParaRPr lang="en-US"/>
          </a:p>
        </p:txBody>
      </p:sp>
    </p:spTree>
    <p:extLst>
      <p:ext uri="{BB962C8B-B14F-4D97-AF65-F5344CB8AC3E}">
        <p14:creationId xmlns:p14="http://schemas.microsoft.com/office/powerpoint/2010/main" val="21237768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7844330-D65E-433C-A90B-DC730FD555C4}" type="slidenum">
              <a:rPr lang="zh-CN" altLang="en-US" smtClean="0"/>
              <a:t>15</a:t>
            </a:fld>
            <a:endParaRPr lang="zh-CN" altLang="en-US"/>
          </a:p>
        </p:txBody>
      </p:sp>
    </p:spTree>
    <p:extLst>
      <p:ext uri="{BB962C8B-B14F-4D97-AF65-F5344CB8AC3E}">
        <p14:creationId xmlns:p14="http://schemas.microsoft.com/office/powerpoint/2010/main" val="12985212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自定义版式">
    <p:bg>
      <p:bgPr>
        <a:pattFill prst="horzBrick">
          <a:fgClr>
            <a:schemeClr val="bg1">
              <a:lumMod val="95000"/>
            </a:schemeClr>
          </a:fgClr>
          <a:bgClr>
            <a:schemeClr val="bg1"/>
          </a:bgClr>
        </a:patt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7589337"/>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8735" y="438150"/>
            <a:ext cx="1005403" cy="338554"/>
          </a:xfrm>
          <a:prstGeom prst="rect">
            <a:avLst/>
          </a:prstGeom>
          <a:noFill/>
        </p:spPr>
        <p:txBody>
          <a:bodyPr wrap="none" rtlCol="0">
            <a:spAutoFit/>
          </a:bodyPr>
          <a:lstStyle/>
          <a:p>
            <a:r>
              <a:rPr lang="zh-CN" altLang="en-US" sz="1600" smtClean="0">
                <a:solidFill>
                  <a:schemeClr val="accent1"/>
                </a:solidFill>
              </a:rPr>
              <a:t>合同概述</a:t>
            </a:r>
            <a:endParaRPr lang="zh-CN" altLang="en-US" sz="1600" dirty="0" smtClean="0">
              <a:solidFill>
                <a:schemeClr val="accent1"/>
              </a:solidFill>
            </a:endParaRPr>
          </a:p>
        </p:txBody>
      </p:sp>
      <p:sp>
        <p:nvSpPr>
          <p:cNvPr id="2" name="菱形 1"/>
          <p:cNvSpPr/>
          <p:nvPr userDrawn="1"/>
        </p:nvSpPr>
        <p:spPr>
          <a:xfrm>
            <a:off x="218022" y="476498"/>
            <a:ext cx="239178" cy="23917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90664281"/>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8735" y="438150"/>
            <a:ext cx="1005403" cy="338554"/>
          </a:xfrm>
          <a:prstGeom prst="rect">
            <a:avLst/>
          </a:prstGeom>
          <a:noFill/>
        </p:spPr>
        <p:txBody>
          <a:bodyPr wrap="none" rtlCol="0">
            <a:spAutoFit/>
          </a:bodyPr>
          <a:lstStyle/>
          <a:p>
            <a:r>
              <a:rPr lang="zh-CN" altLang="en-US" sz="1600" smtClean="0">
                <a:solidFill>
                  <a:schemeClr val="accent1"/>
                </a:solidFill>
              </a:rPr>
              <a:t>主体审查</a:t>
            </a:r>
          </a:p>
        </p:txBody>
      </p:sp>
      <p:sp>
        <p:nvSpPr>
          <p:cNvPr id="2" name="菱形 1"/>
          <p:cNvSpPr/>
          <p:nvPr userDrawn="1"/>
        </p:nvSpPr>
        <p:spPr>
          <a:xfrm>
            <a:off x="218022" y="476498"/>
            <a:ext cx="239178" cy="23917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750734080"/>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8735" y="438150"/>
            <a:ext cx="1005403" cy="338554"/>
          </a:xfrm>
          <a:prstGeom prst="rect">
            <a:avLst/>
          </a:prstGeom>
          <a:noFill/>
        </p:spPr>
        <p:txBody>
          <a:bodyPr wrap="none" rtlCol="0">
            <a:spAutoFit/>
          </a:bodyPr>
          <a:lstStyle/>
          <a:p>
            <a:r>
              <a:rPr lang="zh-CN" altLang="en-US" sz="1600" smtClean="0">
                <a:solidFill>
                  <a:schemeClr val="accent1"/>
                </a:solidFill>
              </a:rPr>
              <a:t>合同标的</a:t>
            </a:r>
            <a:endParaRPr lang="zh-CN" altLang="en-US" sz="1600" smtClean="0">
              <a:solidFill>
                <a:schemeClr val="accent1"/>
              </a:solidFill>
            </a:endParaRPr>
          </a:p>
        </p:txBody>
      </p:sp>
      <p:sp>
        <p:nvSpPr>
          <p:cNvPr id="2" name="菱形 1"/>
          <p:cNvSpPr/>
          <p:nvPr userDrawn="1"/>
        </p:nvSpPr>
        <p:spPr>
          <a:xfrm>
            <a:off x="218022" y="476498"/>
            <a:ext cx="239178" cy="23917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46306297"/>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8735" y="438150"/>
            <a:ext cx="1005403" cy="338554"/>
          </a:xfrm>
          <a:prstGeom prst="rect">
            <a:avLst/>
          </a:prstGeom>
          <a:noFill/>
        </p:spPr>
        <p:txBody>
          <a:bodyPr wrap="none" rtlCol="0">
            <a:spAutoFit/>
          </a:bodyPr>
          <a:lstStyle/>
          <a:p>
            <a:r>
              <a:rPr lang="zh-CN" altLang="en-US" sz="1600" smtClean="0">
                <a:solidFill>
                  <a:schemeClr val="accent1"/>
                </a:solidFill>
              </a:rPr>
              <a:t>权利义务</a:t>
            </a:r>
            <a:endParaRPr lang="zh-CN" altLang="en-US" sz="1600" smtClean="0">
              <a:solidFill>
                <a:schemeClr val="accent1"/>
              </a:solidFill>
            </a:endParaRPr>
          </a:p>
        </p:txBody>
      </p:sp>
      <p:sp>
        <p:nvSpPr>
          <p:cNvPr id="2" name="菱形 1"/>
          <p:cNvSpPr/>
          <p:nvPr userDrawn="1"/>
        </p:nvSpPr>
        <p:spPr>
          <a:xfrm>
            <a:off x="218022" y="476498"/>
            <a:ext cx="239178" cy="23917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59176470"/>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节标题">
    <p:bg>
      <p:bgPr>
        <a:solidFill>
          <a:schemeClr val="bg1"/>
        </a:solidFill>
        <a:effectLst/>
      </p:bgPr>
    </p:bg>
    <p:spTree>
      <p:nvGrpSpPr>
        <p:cNvPr id="1" name=""/>
        <p:cNvGrpSpPr/>
        <p:nvPr/>
      </p:nvGrpSpPr>
      <p:grpSpPr>
        <a:xfrm>
          <a:off x="0" y="0"/>
          <a:ext cx="0" cy="0"/>
          <a:chOff x="0" y="0"/>
          <a:chExt cx="0" cy="0"/>
        </a:xfrm>
      </p:grpSpPr>
      <p:sp>
        <p:nvSpPr>
          <p:cNvPr id="7" name="文本框 6"/>
          <p:cNvSpPr txBox="1"/>
          <p:nvPr userDrawn="1"/>
        </p:nvSpPr>
        <p:spPr>
          <a:xfrm>
            <a:off x="378735" y="438150"/>
            <a:ext cx="1005403" cy="338554"/>
          </a:xfrm>
          <a:prstGeom prst="rect">
            <a:avLst/>
          </a:prstGeom>
          <a:noFill/>
        </p:spPr>
        <p:txBody>
          <a:bodyPr wrap="none" rtlCol="0">
            <a:spAutoFit/>
          </a:bodyPr>
          <a:lstStyle/>
          <a:p>
            <a:r>
              <a:rPr lang="zh-CN" altLang="en-US" sz="1600" smtClean="0">
                <a:solidFill>
                  <a:schemeClr val="accent1"/>
                </a:solidFill>
              </a:rPr>
              <a:t>合同形式</a:t>
            </a:r>
            <a:endParaRPr lang="zh-CN" altLang="en-US" sz="1600" smtClean="0">
              <a:solidFill>
                <a:schemeClr val="accent1"/>
              </a:solidFill>
            </a:endParaRPr>
          </a:p>
        </p:txBody>
      </p:sp>
      <p:sp>
        <p:nvSpPr>
          <p:cNvPr id="2" name="菱形 1"/>
          <p:cNvSpPr/>
          <p:nvPr userDrawn="1"/>
        </p:nvSpPr>
        <p:spPr>
          <a:xfrm>
            <a:off x="218022" y="476498"/>
            <a:ext cx="239178" cy="239178"/>
          </a:xfrm>
          <a:prstGeom prst="diamon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40771596"/>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节标题">
    <p:bg>
      <p:bgPr>
        <a:solidFill>
          <a:schemeClr val="bg1"/>
        </a:solidFill>
        <a:effectLst/>
      </p:bgPr>
    </p:bg>
    <p:spTree>
      <p:nvGrpSpPr>
        <p:cNvPr id="1" name=""/>
        <p:cNvGrpSpPr/>
        <p:nvPr/>
      </p:nvGrpSpPr>
      <p:grpSpPr>
        <a:xfrm>
          <a:off x="0" y="0"/>
          <a:ext cx="0" cy="0"/>
          <a:chOff x="0" y="0"/>
          <a:chExt cx="0" cy="0"/>
        </a:xfrm>
      </p:grpSpPr>
      <p:sp>
        <p:nvSpPr>
          <p:cNvPr id="4" name="矩形 3"/>
          <p:cNvSpPr/>
          <p:nvPr userDrawn="1"/>
        </p:nvSpPr>
        <p:spPr>
          <a:xfrm>
            <a:off x="0" y="4933950"/>
            <a:ext cx="9144000" cy="2095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94076446"/>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0CEB1B6A-AEF1-4ACD-BD61-958570690F55}" type="datetimeFigureOut">
              <a:rPr lang="zh-CN" altLang="en-US" smtClean="0"/>
              <a:t>2022/2/23</a:t>
            </a:fld>
            <a:endParaRPr lang="zh-CN" altLang="en-US"/>
          </a:p>
        </p:txBody>
      </p:sp>
      <p:sp>
        <p:nvSpPr>
          <p:cNvPr id="5" name="页脚占位符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BB6CB991-6BD3-42F2-8A94-1903E9425430}" type="slidenum">
              <a:rPr lang="zh-CN" altLang="en-US" smtClean="0"/>
              <a:t>‹#›</a:t>
            </a:fld>
            <a:endParaRPr lang="zh-CN" altLang="en-US"/>
          </a:p>
        </p:txBody>
      </p:sp>
    </p:spTree>
    <p:extLst>
      <p:ext uri="{BB962C8B-B14F-4D97-AF65-F5344CB8AC3E}">
        <p14:creationId xmlns:p14="http://schemas.microsoft.com/office/powerpoint/2010/main" val="3420558747"/>
      </p:ext>
    </p:extLst>
  </p:cSld>
  <p:clrMap bg1="lt1" tx1="dk1" bg2="lt2" tx2="dk2" accent1="accent1" accent2="accent2" accent3="accent3" accent4="accent4" accent5="accent5" accent6="accent6" hlink="hlink" folHlink="folHlink"/>
  <p:sldLayoutIdLst>
    <p:sldLayoutId id="2147483740" r:id="rId1"/>
    <p:sldLayoutId id="2147483676" r:id="rId2"/>
    <p:sldLayoutId id="2147483760" r:id="rId3"/>
    <p:sldLayoutId id="2147483761" r:id="rId4"/>
    <p:sldLayoutId id="2147483762" r:id="rId5"/>
    <p:sldLayoutId id="2147483763" r:id="rId6"/>
    <p:sldLayoutId id="2147483755" r:id="rId7"/>
  </p:sldLayoutIdLst>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microsoft.com/office/2007/relationships/hdphoto" Target="../media/hdphoto1.wdp"/><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microsoft.com/office/2007/relationships/hdphoto" Target="../media/hdphoto3.wdp"/></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microsoft.com/office/2007/relationships/hdphoto" Target="../media/hdphoto2.wdp"/></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hyperlink" Target="http://www.tukuppt.com/ppt/" TargetMode="Externa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horzBrick">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7" name="矩形 6"/>
          <p:cNvSpPr/>
          <p:nvPr/>
        </p:nvSpPr>
        <p:spPr>
          <a:xfrm>
            <a:off x="3634771" y="2190750"/>
            <a:ext cx="4616074" cy="446276"/>
          </a:xfrm>
          <a:prstGeom prst="rect">
            <a:avLst/>
          </a:prstGeom>
          <a:solidFill>
            <a:schemeClr val="accent2"/>
          </a:solidFill>
          <a:ln w="9525">
            <a:noFill/>
          </a:ln>
        </p:spPr>
        <p:txBody>
          <a:bodyPr wrap="square" anchor="t">
            <a:spAutoFit/>
          </a:bodyPr>
          <a:lstStyle/>
          <a:p>
            <a:pPr algn="ctr"/>
            <a:r>
              <a:rPr lang="zh-CN" altLang="en-US" sz="2300" spc="900">
                <a:solidFill>
                  <a:schemeClr val="bg1"/>
                </a:solidFill>
                <a:latin typeface="+mn-ea"/>
              </a:rPr>
              <a:t>企业人力资源培训课程</a:t>
            </a:r>
            <a:endParaRPr lang="zh-CN" altLang="en-US" sz="2300" spc="900" dirty="0">
              <a:solidFill>
                <a:schemeClr val="bg1"/>
              </a:solidFill>
              <a:latin typeface="+mn-ea"/>
            </a:endParaRPr>
          </a:p>
        </p:txBody>
      </p:sp>
      <p:sp>
        <p:nvSpPr>
          <p:cNvPr id="8" name="矩形 7"/>
          <p:cNvSpPr/>
          <p:nvPr/>
        </p:nvSpPr>
        <p:spPr>
          <a:xfrm>
            <a:off x="3494110" y="3496655"/>
            <a:ext cx="2799164" cy="307777"/>
          </a:xfrm>
          <a:prstGeom prst="rect">
            <a:avLst/>
          </a:prstGeom>
          <a:effectLst/>
        </p:spPr>
        <p:txBody>
          <a:bodyPr wrap="none">
            <a:spAutoFit/>
          </a:bodyPr>
          <a:lstStyle/>
          <a:p>
            <a:pPr fontAlgn="base"/>
            <a:r>
              <a:rPr lang="zh-CN" altLang="en-US" sz="1400" noProof="1" smtClean="0">
                <a:solidFill>
                  <a:schemeClr val="tx2"/>
                </a:solidFill>
                <a:latin typeface="+mn-ea"/>
              </a:rPr>
              <a:t>宣讲人：某某某    时间：</a:t>
            </a:r>
            <a:r>
              <a:rPr lang="en-US" altLang="zh-CN" sz="1400" noProof="1" smtClean="0">
                <a:solidFill>
                  <a:schemeClr val="tx2"/>
                </a:solidFill>
                <a:latin typeface="+mn-ea"/>
              </a:rPr>
              <a:t>20XX.XX</a:t>
            </a:r>
            <a:endParaRPr lang="zh-CN" altLang="en-US" sz="1400" noProof="1">
              <a:solidFill>
                <a:schemeClr val="tx2"/>
              </a:solidFill>
              <a:latin typeface="+mn-ea"/>
            </a:endParaRPr>
          </a:p>
        </p:txBody>
      </p:sp>
      <p:sp>
        <p:nvSpPr>
          <p:cNvPr id="9" name="矩形 8"/>
          <p:cNvSpPr/>
          <p:nvPr/>
        </p:nvSpPr>
        <p:spPr>
          <a:xfrm>
            <a:off x="3516719" y="2841692"/>
            <a:ext cx="4511886" cy="492058"/>
          </a:xfrm>
          <a:prstGeom prst="rect">
            <a:avLst/>
          </a:prstGeom>
        </p:spPr>
        <p:txBody>
          <a:bodyPr wrap="square">
            <a:spAutoFit/>
          </a:bodyPr>
          <a:lstStyle/>
          <a:p>
            <a:pPr>
              <a:lnSpc>
                <a:spcPct val="130000"/>
              </a:lnSpc>
            </a:pPr>
            <a:r>
              <a:rPr lang="en-US" altLang="zh-CN" sz="1050" smtClean="0">
                <a:solidFill>
                  <a:schemeClr val="tx2"/>
                </a:solidFill>
                <a:latin typeface="+mn-ea"/>
              </a:rPr>
              <a:t>contract law training courseware </a:t>
            </a:r>
            <a:r>
              <a:rPr lang="en-US" altLang="zh-CN" sz="1050">
                <a:solidFill>
                  <a:schemeClr val="tx2"/>
                </a:solidFill>
                <a:latin typeface="+mn-ea"/>
              </a:rPr>
              <a:t>contract law training </a:t>
            </a:r>
            <a:r>
              <a:rPr lang="en-US" altLang="zh-CN" sz="1050" smtClean="0">
                <a:solidFill>
                  <a:schemeClr val="tx2"/>
                </a:solidFill>
                <a:latin typeface="+mn-ea"/>
              </a:rPr>
              <a:t>courseware courseware contract </a:t>
            </a:r>
            <a:r>
              <a:rPr lang="en-US" altLang="zh-CN" sz="1050">
                <a:solidFill>
                  <a:schemeClr val="tx2"/>
                </a:solidFill>
                <a:latin typeface="+mn-ea"/>
              </a:rPr>
              <a:t>law </a:t>
            </a:r>
            <a:r>
              <a:rPr lang="en-US" altLang="zh-CN" sz="1050" smtClean="0">
                <a:solidFill>
                  <a:schemeClr val="tx2"/>
                </a:solidFill>
                <a:latin typeface="+mn-ea"/>
              </a:rPr>
              <a:t>training</a:t>
            </a:r>
            <a:endParaRPr lang="zh-CN" altLang="en-US" sz="1050" dirty="0">
              <a:solidFill>
                <a:schemeClr val="tx2"/>
              </a:solidFill>
              <a:latin typeface="+mn-ea"/>
            </a:endParaRPr>
          </a:p>
        </p:txBody>
      </p:sp>
      <p:sp>
        <p:nvSpPr>
          <p:cNvPr id="10" name="副标题 21506"/>
          <p:cNvSpPr txBox="1">
            <a:spLocks/>
          </p:cNvSpPr>
          <p:nvPr/>
        </p:nvSpPr>
        <p:spPr>
          <a:xfrm flipH="1">
            <a:off x="3526445" y="1047750"/>
            <a:ext cx="5029200" cy="776350"/>
          </a:xfrm>
          <a:prstGeom prst="rect">
            <a:avLst/>
          </a:prstGeom>
          <a:ln>
            <a:noFill/>
          </a:ln>
        </p:spPr>
        <p:txBody>
          <a:bodyPr vert="horz" wrap="square" lIns="68580" tIns="34290" rIns="68580" bIns="34290" numCol="1" rtlCol="0" anchor="t" anchorCtr="0" compatLnSpc="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fontAlgn="base">
              <a:lnSpc>
                <a:spcPct val="100000"/>
              </a:lnSpc>
              <a:spcBef>
                <a:spcPct val="20000"/>
              </a:spcBef>
              <a:spcAft>
                <a:spcPct val="0"/>
              </a:spcAft>
              <a:buClr>
                <a:schemeClr val="accent2"/>
              </a:buClr>
              <a:buNone/>
              <a:defRPr/>
            </a:pPr>
            <a:r>
              <a:rPr lang="zh-CN" altLang="en-US" sz="5400">
                <a:solidFill>
                  <a:schemeClr val="accent2"/>
                </a:solidFill>
                <a:latin typeface="汉仪菱心体简" panose="02010400000101010101" pitchFamily="2" charset="-122"/>
                <a:ea typeface="汉仪菱心体简" panose="02010400000101010101" pitchFamily="2" charset="-122"/>
                <a:cs typeface="+mn-ea"/>
                <a:sym typeface="+mn-lt"/>
              </a:rPr>
              <a:t>合同法</a:t>
            </a:r>
            <a:r>
              <a:rPr lang="zh-CN" altLang="en-US" sz="5400">
                <a:solidFill>
                  <a:schemeClr val="tx2"/>
                </a:solidFill>
                <a:latin typeface="汉仪菱心体简" panose="02010400000101010101" pitchFamily="2" charset="-122"/>
                <a:ea typeface="汉仪菱心体简" panose="02010400000101010101" pitchFamily="2" charset="-122"/>
                <a:cs typeface="+mn-ea"/>
                <a:sym typeface="+mn-lt"/>
              </a:rPr>
              <a:t>培训课件</a:t>
            </a:r>
            <a:endParaRPr lang="zh-CN" altLang="en-US" sz="5400" dirty="0">
              <a:solidFill>
                <a:schemeClr val="tx2"/>
              </a:solidFill>
              <a:latin typeface="汉仪菱心体简" panose="02010400000101010101" pitchFamily="2" charset="-122"/>
              <a:ea typeface="汉仪菱心体简" panose="02010400000101010101" pitchFamily="2" charset="-122"/>
              <a:cs typeface="+mn-ea"/>
              <a:sym typeface="+mn-lt"/>
            </a:endParaRPr>
          </a:p>
        </p:txBody>
      </p:sp>
      <p:grpSp>
        <p:nvGrpSpPr>
          <p:cNvPr id="4" name="组合 3"/>
          <p:cNvGrpSpPr/>
          <p:nvPr/>
        </p:nvGrpSpPr>
        <p:grpSpPr>
          <a:xfrm>
            <a:off x="5" y="-2"/>
            <a:ext cx="3410823" cy="3114991"/>
            <a:chOff x="5" y="-2"/>
            <a:chExt cx="3798273" cy="3468836"/>
          </a:xfrm>
        </p:grpSpPr>
        <p:sp>
          <p:nvSpPr>
            <p:cNvPr id="14" name="Freeform 11"/>
            <p:cNvSpPr>
              <a:spLocks noChangeAspect="1"/>
            </p:cNvSpPr>
            <p:nvPr/>
          </p:nvSpPr>
          <p:spPr bwMode="auto">
            <a:xfrm rot="5400000" flipH="1" flipV="1">
              <a:off x="164724" y="-164720"/>
              <a:ext cx="3468836" cy="3798272"/>
            </a:xfrm>
            <a:custGeom>
              <a:avLst/>
              <a:gdLst>
                <a:gd name="T0" fmla="*/ 1483 w 2095"/>
                <a:gd name="T1" fmla="*/ 1875 h 1875"/>
                <a:gd name="T2" fmla="*/ 1390 w 2095"/>
                <a:gd name="T3" fmla="*/ 1875 h 1875"/>
                <a:gd name="T4" fmla="*/ 1382 w 2095"/>
                <a:gd name="T5" fmla="*/ 1873 h 1875"/>
                <a:gd name="T6" fmla="*/ 1306 w 2095"/>
                <a:gd name="T7" fmla="*/ 1868 h 1875"/>
                <a:gd name="T8" fmla="*/ 1114 w 2095"/>
                <a:gd name="T9" fmla="*/ 1822 h 1875"/>
                <a:gd name="T10" fmla="*/ 932 w 2095"/>
                <a:gd name="T11" fmla="*/ 1688 h 1875"/>
                <a:gd name="T12" fmla="*/ 849 w 2095"/>
                <a:gd name="T13" fmla="*/ 1538 h 1875"/>
                <a:gd name="T14" fmla="*/ 805 w 2095"/>
                <a:gd name="T15" fmla="*/ 1382 h 1875"/>
                <a:gd name="T16" fmla="*/ 739 w 2095"/>
                <a:gd name="T17" fmla="*/ 1231 h 1875"/>
                <a:gd name="T18" fmla="*/ 615 w 2095"/>
                <a:gd name="T19" fmla="*/ 1108 h 1875"/>
                <a:gd name="T20" fmla="*/ 461 w 2095"/>
                <a:gd name="T21" fmla="*/ 1018 h 1875"/>
                <a:gd name="T22" fmla="*/ 283 w 2095"/>
                <a:gd name="T23" fmla="*/ 928 h 1875"/>
                <a:gd name="T24" fmla="*/ 109 w 2095"/>
                <a:gd name="T25" fmla="*/ 818 h 1875"/>
                <a:gd name="T26" fmla="*/ 27 w 2095"/>
                <a:gd name="T27" fmla="*/ 727 h 1875"/>
                <a:gd name="T28" fmla="*/ 1 w 2095"/>
                <a:gd name="T29" fmla="*/ 632 h 1875"/>
                <a:gd name="T30" fmla="*/ 21 w 2095"/>
                <a:gd name="T31" fmla="*/ 522 h 1875"/>
                <a:gd name="T32" fmla="*/ 108 w 2095"/>
                <a:gd name="T33" fmla="*/ 374 h 1875"/>
                <a:gd name="T34" fmla="*/ 238 w 2095"/>
                <a:gd name="T35" fmla="*/ 232 h 1875"/>
                <a:gd name="T36" fmla="*/ 295 w 2095"/>
                <a:gd name="T37" fmla="*/ 180 h 1875"/>
                <a:gd name="T38" fmla="*/ 375 w 2095"/>
                <a:gd name="T39" fmla="*/ 93 h 1875"/>
                <a:gd name="T40" fmla="*/ 407 w 2095"/>
                <a:gd name="T41" fmla="*/ 0 h 1875"/>
                <a:gd name="T42" fmla="*/ 2095 w 2095"/>
                <a:gd name="T43" fmla="*/ 0 h 1875"/>
                <a:gd name="T44" fmla="*/ 2095 w 2095"/>
                <a:gd name="T45" fmla="*/ 1767 h 1875"/>
                <a:gd name="T46" fmla="*/ 2083 w 2095"/>
                <a:gd name="T47" fmla="*/ 1771 h 1875"/>
                <a:gd name="T48" fmla="*/ 1937 w 2095"/>
                <a:gd name="T49" fmla="*/ 1807 h 1875"/>
                <a:gd name="T50" fmla="*/ 1787 w 2095"/>
                <a:gd name="T51" fmla="*/ 1838 h 1875"/>
                <a:gd name="T52" fmla="*/ 1605 w 2095"/>
                <a:gd name="T53" fmla="*/ 1865 h 1875"/>
                <a:gd name="T54" fmla="*/ 1494 w 2095"/>
                <a:gd name="T55" fmla="*/ 1873 h 1875"/>
                <a:gd name="T56" fmla="*/ 1483 w 2095"/>
                <a:gd name="T57"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95" h="1875">
                  <a:moveTo>
                    <a:pt x="1483" y="1875"/>
                  </a:moveTo>
                  <a:cubicBezTo>
                    <a:pt x="1452" y="1875"/>
                    <a:pt x="1421" y="1875"/>
                    <a:pt x="1390" y="1875"/>
                  </a:cubicBezTo>
                  <a:cubicBezTo>
                    <a:pt x="1387" y="1874"/>
                    <a:pt x="1384" y="1873"/>
                    <a:pt x="1382" y="1873"/>
                  </a:cubicBezTo>
                  <a:cubicBezTo>
                    <a:pt x="1356" y="1874"/>
                    <a:pt x="1331" y="1871"/>
                    <a:pt x="1306" y="1868"/>
                  </a:cubicBezTo>
                  <a:cubicBezTo>
                    <a:pt x="1240" y="1861"/>
                    <a:pt x="1175" y="1847"/>
                    <a:pt x="1114" y="1822"/>
                  </a:cubicBezTo>
                  <a:cubicBezTo>
                    <a:pt x="1042" y="1792"/>
                    <a:pt x="981" y="1748"/>
                    <a:pt x="932" y="1688"/>
                  </a:cubicBezTo>
                  <a:cubicBezTo>
                    <a:pt x="896" y="1643"/>
                    <a:pt x="869" y="1592"/>
                    <a:pt x="849" y="1538"/>
                  </a:cubicBezTo>
                  <a:cubicBezTo>
                    <a:pt x="830" y="1488"/>
                    <a:pt x="816" y="1435"/>
                    <a:pt x="805" y="1382"/>
                  </a:cubicBezTo>
                  <a:cubicBezTo>
                    <a:pt x="793" y="1328"/>
                    <a:pt x="771" y="1277"/>
                    <a:pt x="739" y="1231"/>
                  </a:cubicBezTo>
                  <a:cubicBezTo>
                    <a:pt x="706" y="1182"/>
                    <a:pt x="663" y="1143"/>
                    <a:pt x="615" y="1108"/>
                  </a:cubicBezTo>
                  <a:cubicBezTo>
                    <a:pt x="566" y="1074"/>
                    <a:pt x="514" y="1045"/>
                    <a:pt x="461" y="1018"/>
                  </a:cubicBezTo>
                  <a:cubicBezTo>
                    <a:pt x="402" y="987"/>
                    <a:pt x="342" y="959"/>
                    <a:pt x="283" y="928"/>
                  </a:cubicBezTo>
                  <a:cubicBezTo>
                    <a:pt x="222" y="895"/>
                    <a:pt x="163" y="860"/>
                    <a:pt x="109" y="818"/>
                  </a:cubicBezTo>
                  <a:cubicBezTo>
                    <a:pt x="76" y="792"/>
                    <a:pt x="47" y="763"/>
                    <a:pt x="27" y="727"/>
                  </a:cubicBezTo>
                  <a:cubicBezTo>
                    <a:pt x="11" y="697"/>
                    <a:pt x="3" y="666"/>
                    <a:pt x="1" y="632"/>
                  </a:cubicBezTo>
                  <a:cubicBezTo>
                    <a:pt x="0" y="594"/>
                    <a:pt x="8" y="557"/>
                    <a:pt x="21" y="522"/>
                  </a:cubicBezTo>
                  <a:cubicBezTo>
                    <a:pt x="41" y="468"/>
                    <a:pt x="72" y="419"/>
                    <a:pt x="108" y="374"/>
                  </a:cubicBezTo>
                  <a:cubicBezTo>
                    <a:pt x="147" y="323"/>
                    <a:pt x="191" y="276"/>
                    <a:pt x="238" y="232"/>
                  </a:cubicBezTo>
                  <a:cubicBezTo>
                    <a:pt x="257" y="214"/>
                    <a:pt x="276" y="197"/>
                    <a:pt x="295" y="180"/>
                  </a:cubicBezTo>
                  <a:cubicBezTo>
                    <a:pt x="325" y="154"/>
                    <a:pt x="353" y="126"/>
                    <a:pt x="375" y="93"/>
                  </a:cubicBezTo>
                  <a:cubicBezTo>
                    <a:pt x="394" y="65"/>
                    <a:pt x="409" y="36"/>
                    <a:pt x="407" y="0"/>
                  </a:cubicBezTo>
                  <a:cubicBezTo>
                    <a:pt x="969" y="0"/>
                    <a:pt x="1532" y="0"/>
                    <a:pt x="2095" y="0"/>
                  </a:cubicBezTo>
                  <a:cubicBezTo>
                    <a:pt x="2095" y="589"/>
                    <a:pt x="2095" y="1178"/>
                    <a:pt x="2095" y="1767"/>
                  </a:cubicBezTo>
                  <a:cubicBezTo>
                    <a:pt x="2091" y="1769"/>
                    <a:pt x="2087" y="1770"/>
                    <a:pt x="2083" y="1771"/>
                  </a:cubicBezTo>
                  <a:cubicBezTo>
                    <a:pt x="2034" y="1784"/>
                    <a:pt x="1986" y="1796"/>
                    <a:pt x="1937" y="1807"/>
                  </a:cubicBezTo>
                  <a:cubicBezTo>
                    <a:pt x="1887" y="1819"/>
                    <a:pt x="1837" y="1829"/>
                    <a:pt x="1787" y="1838"/>
                  </a:cubicBezTo>
                  <a:cubicBezTo>
                    <a:pt x="1726" y="1849"/>
                    <a:pt x="1666" y="1859"/>
                    <a:pt x="1605" y="1865"/>
                  </a:cubicBezTo>
                  <a:cubicBezTo>
                    <a:pt x="1568" y="1869"/>
                    <a:pt x="1531" y="1872"/>
                    <a:pt x="1494" y="1873"/>
                  </a:cubicBezTo>
                  <a:cubicBezTo>
                    <a:pt x="1490" y="1873"/>
                    <a:pt x="1486" y="1873"/>
                    <a:pt x="1483" y="1875"/>
                  </a:cubicBezTo>
                  <a:close/>
                </a:path>
              </a:pathLst>
            </a:custGeom>
            <a:solidFill>
              <a:schemeClr val="accent2"/>
            </a:solidFill>
            <a:ln>
              <a:noFill/>
            </a:ln>
          </p:spPr>
          <p:txBody>
            <a:bodyPr vert="horz" wrap="square" lIns="68562" tIns="34281" rIns="68562" bIns="34281" numCol="1" anchor="t" anchorCtr="0" compatLnSpc="1">
              <a:prstTxWarp prst="textNoShape">
                <a:avLst/>
              </a:prstTxWarp>
            </a:bodyPr>
            <a:lstStyle/>
            <a:p>
              <a:endParaRPr lang="zh-CN" altLang="en-US" sz="1350"/>
            </a:p>
          </p:txBody>
        </p:sp>
        <p:sp>
          <p:nvSpPr>
            <p:cNvPr id="15" name="Freeform 11"/>
            <p:cNvSpPr>
              <a:spLocks noChangeAspect="1"/>
            </p:cNvSpPr>
            <p:nvPr/>
          </p:nvSpPr>
          <p:spPr bwMode="auto">
            <a:xfrm rot="5400000" flipH="1" flipV="1">
              <a:off x="159732" y="-158705"/>
              <a:ext cx="3291684" cy="3611137"/>
            </a:xfrm>
            <a:custGeom>
              <a:avLst/>
              <a:gdLst>
                <a:gd name="T0" fmla="*/ 1483 w 2095"/>
                <a:gd name="T1" fmla="*/ 1875 h 1875"/>
                <a:gd name="T2" fmla="*/ 1390 w 2095"/>
                <a:gd name="T3" fmla="*/ 1875 h 1875"/>
                <a:gd name="T4" fmla="*/ 1382 w 2095"/>
                <a:gd name="T5" fmla="*/ 1873 h 1875"/>
                <a:gd name="T6" fmla="*/ 1306 w 2095"/>
                <a:gd name="T7" fmla="*/ 1868 h 1875"/>
                <a:gd name="T8" fmla="*/ 1114 w 2095"/>
                <a:gd name="T9" fmla="*/ 1822 h 1875"/>
                <a:gd name="T10" fmla="*/ 932 w 2095"/>
                <a:gd name="T11" fmla="*/ 1688 h 1875"/>
                <a:gd name="T12" fmla="*/ 849 w 2095"/>
                <a:gd name="T13" fmla="*/ 1538 h 1875"/>
                <a:gd name="T14" fmla="*/ 805 w 2095"/>
                <a:gd name="T15" fmla="*/ 1382 h 1875"/>
                <a:gd name="T16" fmla="*/ 739 w 2095"/>
                <a:gd name="T17" fmla="*/ 1231 h 1875"/>
                <a:gd name="T18" fmla="*/ 615 w 2095"/>
                <a:gd name="T19" fmla="*/ 1108 h 1875"/>
                <a:gd name="T20" fmla="*/ 461 w 2095"/>
                <a:gd name="T21" fmla="*/ 1018 h 1875"/>
                <a:gd name="T22" fmla="*/ 283 w 2095"/>
                <a:gd name="T23" fmla="*/ 928 h 1875"/>
                <a:gd name="T24" fmla="*/ 109 w 2095"/>
                <a:gd name="T25" fmla="*/ 818 h 1875"/>
                <a:gd name="T26" fmla="*/ 27 w 2095"/>
                <a:gd name="T27" fmla="*/ 727 h 1875"/>
                <a:gd name="T28" fmla="*/ 1 w 2095"/>
                <a:gd name="T29" fmla="*/ 632 h 1875"/>
                <a:gd name="T30" fmla="*/ 21 w 2095"/>
                <a:gd name="T31" fmla="*/ 522 h 1875"/>
                <a:gd name="T32" fmla="*/ 108 w 2095"/>
                <a:gd name="T33" fmla="*/ 374 h 1875"/>
                <a:gd name="T34" fmla="*/ 238 w 2095"/>
                <a:gd name="T35" fmla="*/ 232 h 1875"/>
                <a:gd name="T36" fmla="*/ 295 w 2095"/>
                <a:gd name="T37" fmla="*/ 180 h 1875"/>
                <a:gd name="T38" fmla="*/ 375 w 2095"/>
                <a:gd name="T39" fmla="*/ 93 h 1875"/>
                <a:gd name="T40" fmla="*/ 407 w 2095"/>
                <a:gd name="T41" fmla="*/ 0 h 1875"/>
                <a:gd name="T42" fmla="*/ 2095 w 2095"/>
                <a:gd name="T43" fmla="*/ 0 h 1875"/>
                <a:gd name="T44" fmla="*/ 2095 w 2095"/>
                <a:gd name="T45" fmla="*/ 1767 h 1875"/>
                <a:gd name="T46" fmla="*/ 2083 w 2095"/>
                <a:gd name="T47" fmla="*/ 1771 h 1875"/>
                <a:gd name="T48" fmla="*/ 1937 w 2095"/>
                <a:gd name="T49" fmla="*/ 1807 h 1875"/>
                <a:gd name="T50" fmla="*/ 1787 w 2095"/>
                <a:gd name="T51" fmla="*/ 1838 h 1875"/>
                <a:gd name="T52" fmla="*/ 1605 w 2095"/>
                <a:gd name="T53" fmla="*/ 1865 h 1875"/>
                <a:gd name="T54" fmla="*/ 1494 w 2095"/>
                <a:gd name="T55" fmla="*/ 1873 h 1875"/>
                <a:gd name="T56" fmla="*/ 1483 w 2095"/>
                <a:gd name="T57"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95" h="1875">
                  <a:moveTo>
                    <a:pt x="1483" y="1875"/>
                  </a:moveTo>
                  <a:cubicBezTo>
                    <a:pt x="1452" y="1875"/>
                    <a:pt x="1421" y="1875"/>
                    <a:pt x="1390" y="1875"/>
                  </a:cubicBezTo>
                  <a:cubicBezTo>
                    <a:pt x="1387" y="1874"/>
                    <a:pt x="1384" y="1873"/>
                    <a:pt x="1382" y="1873"/>
                  </a:cubicBezTo>
                  <a:cubicBezTo>
                    <a:pt x="1356" y="1874"/>
                    <a:pt x="1331" y="1871"/>
                    <a:pt x="1306" y="1868"/>
                  </a:cubicBezTo>
                  <a:cubicBezTo>
                    <a:pt x="1240" y="1861"/>
                    <a:pt x="1175" y="1847"/>
                    <a:pt x="1114" y="1822"/>
                  </a:cubicBezTo>
                  <a:cubicBezTo>
                    <a:pt x="1042" y="1792"/>
                    <a:pt x="981" y="1748"/>
                    <a:pt x="932" y="1688"/>
                  </a:cubicBezTo>
                  <a:cubicBezTo>
                    <a:pt x="896" y="1643"/>
                    <a:pt x="869" y="1592"/>
                    <a:pt x="849" y="1538"/>
                  </a:cubicBezTo>
                  <a:cubicBezTo>
                    <a:pt x="830" y="1488"/>
                    <a:pt x="816" y="1435"/>
                    <a:pt x="805" y="1382"/>
                  </a:cubicBezTo>
                  <a:cubicBezTo>
                    <a:pt x="793" y="1328"/>
                    <a:pt x="771" y="1277"/>
                    <a:pt x="739" y="1231"/>
                  </a:cubicBezTo>
                  <a:cubicBezTo>
                    <a:pt x="706" y="1182"/>
                    <a:pt x="663" y="1143"/>
                    <a:pt x="615" y="1108"/>
                  </a:cubicBezTo>
                  <a:cubicBezTo>
                    <a:pt x="566" y="1074"/>
                    <a:pt x="514" y="1045"/>
                    <a:pt x="461" y="1018"/>
                  </a:cubicBezTo>
                  <a:cubicBezTo>
                    <a:pt x="402" y="987"/>
                    <a:pt x="342" y="959"/>
                    <a:pt x="283" y="928"/>
                  </a:cubicBezTo>
                  <a:cubicBezTo>
                    <a:pt x="222" y="895"/>
                    <a:pt x="163" y="860"/>
                    <a:pt x="109" y="818"/>
                  </a:cubicBezTo>
                  <a:cubicBezTo>
                    <a:pt x="76" y="792"/>
                    <a:pt x="47" y="763"/>
                    <a:pt x="27" y="727"/>
                  </a:cubicBezTo>
                  <a:cubicBezTo>
                    <a:pt x="11" y="697"/>
                    <a:pt x="3" y="666"/>
                    <a:pt x="1" y="632"/>
                  </a:cubicBezTo>
                  <a:cubicBezTo>
                    <a:pt x="0" y="594"/>
                    <a:pt x="8" y="557"/>
                    <a:pt x="21" y="522"/>
                  </a:cubicBezTo>
                  <a:cubicBezTo>
                    <a:pt x="41" y="468"/>
                    <a:pt x="72" y="419"/>
                    <a:pt x="108" y="374"/>
                  </a:cubicBezTo>
                  <a:cubicBezTo>
                    <a:pt x="147" y="323"/>
                    <a:pt x="191" y="276"/>
                    <a:pt x="238" y="232"/>
                  </a:cubicBezTo>
                  <a:cubicBezTo>
                    <a:pt x="257" y="214"/>
                    <a:pt x="276" y="197"/>
                    <a:pt x="295" y="180"/>
                  </a:cubicBezTo>
                  <a:cubicBezTo>
                    <a:pt x="325" y="154"/>
                    <a:pt x="353" y="126"/>
                    <a:pt x="375" y="93"/>
                  </a:cubicBezTo>
                  <a:cubicBezTo>
                    <a:pt x="394" y="65"/>
                    <a:pt x="409" y="36"/>
                    <a:pt x="407" y="0"/>
                  </a:cubicBezTo>
                  <a:cubicBezTo>
                    <a:pt x="969" y="0"/>
                    <a:pt x="1532" y="0"/>
                    <a:pt x="2095" y="0"/>
                  </a:cubicBezTo>
                  <a:cubicBezTo>
                    <a:pt x="2095" y="589"/>
                    <a:pt x="2095" y="1178"/>
                    <a:pt x="2095" y="1767"/>
                  </a:cubicBezTo>
                  <a:cubicBezTo>
                    <a:pt x="2091" y="1769"/>
                    <a:pt x="2087" y="1770"/>
                    <a:pt x="2083" y="1771"/>
                  </a:cubicBezTo>
                  <a:cubicBezTo>
                    <a:pt x="2034" y="1784"/>
                    <a:pt x="1986" y="1796"/>
                    <a:pt x="1937" y="1807"/>
                  </a:cubicBezTo>
                  <a:cubicBezTo>
                    <a:pt x="1887" y="1819"/>
                    <a:pt x="1837" y="1829"/>
                    <a:pt x="1787" y="1838"/>
                  </a:cubicBezTo>
                  <a:cubicBezTo>
                    <a:pt x="1726" y="1849"/>
                    <a:pt x="1666" y="1859"/>
                    <a:pt x="1605" y="1865"/>
                  </a:cubicBezTo>
                  <a:cubicBezTo>
                    <a:pt x="1568" y="1869"/>
                    <a:pt x="1531" y="1872"/>
                    <a:pt x="1494" y="1873"/>
                  </a:cubicBezTo>
                  <a:cubicBezTo>
                    <a:pt x="1490" y="1873"/>
                    <a:pt x="1486" y="1873"/>
                    <a:pt x="1483" y="1875"/>
                  </a:cubicBezTo>
                  <a:close/>
                </a:path>
              </a:pathLst>
            </a:custGeom>
            <a:blipFill dpi="0" rotWithShape="0">
              <a:blip r:embed="rId5"/>
              <a:srcRect/>
              <a:stretch>
                <a:fillRect l="-26000" t="-40000" r="-76000"/>
              </a:stretch>
            </a:blipFill>
            <a:ln>
              <a:noFill/>
            </a:ln>
          </p:spPr>
          <p:txBody>
            <a:bodyPr vert="horz" wrap="square" lIns="68562" tIns="34281" rIns="68562" bIns="34281" numCol="1" anchor="t" anchorCtr="0" compatLnSpc="1">
              <a:prstTxWarp prst="textNoShape">
                <a:avLst/>
              </a:prstTxWarp>
            </a:bodyPr>
            <a:lstStyle/>
            <a:p>
              <a:endParaRPr lang="zh-CN" altLang="en-US" sz="1350"/>
            </a:p>
          </p:txBody>
        </p:sp>
      </p:grpSp>
      <p:sp>
        <p:nvSpPr>
          <p:cNvPr id="18" name="任意多边形 17"/>
          <p:cNvSpPr>
            <a:spLocks noChangeAspect="1"/>
          </p:cNvSpPr>
          <p:nvPr/>
        </p:nvSpPr>
        <p:spPr bwMode="auto">
          <a:xfrm rot="16200000" flipV="1">
            <a:off x="7714579" y="137577"/>
            <a:ext cx="1576839" cy="1308798"/>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rotWithShape="1">
          <a:blip r:embed="rId6" cstate="print">
            <a:extLst>
              <a:ext uri="{BEBA8EAE-BF5A-486C-A8C5-ECC9F3942E4B}">
                <a14:imgProps xmlns:a14="http://schemas.microsoft.com/office/drawing/2010/main">
                  <a14:imgLayer r:embed="rId7">
                    <a14:imgEffect>
                      <a14:colorTemperature colorTemp="11200"/>
                    </a14:imgEffect>
                    <a14:imgEffect>
                      <a14:saturation sat="33000"/>
                    </a14:imgEffect>
                    <a14:imgEffect>
                      <a14:brightnessContrast contrast="20000"/>
                    </a14:imgEffect>
                  </a14:imgLayer>
                </a14:imgProps>
              </a:ext>
              <a:ext uri="{28A0092B-C50C-407E-A947-70E740481C1C}">
                <a14:useLocalDpi xmlns:a14="http://schemas.microsoft.com/office/drawing/2010/main" val="0"/>
              </a:ext>
            </a:extLst>
          </a:blip>
          <a:srcRect r="4456"/>
          <a:stretch/>
        </p:blipFill>
        <p:spPr>
          <a:xfrm>
            <a:off x="6717960" y="3411055"/>
            <a:ext cx="2426040" cy="173244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6" name="矩形 5"/>
          <p:cNvSpPr/>
          <p:nvPr/>
        </p:nvSpPr>
        <p:spPr>
          <a:xfrm>
            <a:off x="533400" y="3510975"/>
            <a:ext cx="1481496" cy="584775"/>
          </a:xfrm>
          <a:prstGeom prst="rect">
            <a:avLst/>
          </a:prstGeom>
        </p:spPr>
        <p:txBody>
          <a:bodyPr wrap="none">
            <a:spAutoFit/>
          </a:bodyPr>
          <a:lstStyle/>
          <a:p>
            <a:r>
              <a:rPr lang="en-US" altLang="zh-CN" sz="1200" smtClean="0">
                <a:solidFill>
                  <a:schemeClr val="accent1"/>
                </a:solidFill>
                <a:latin typeface="+mj-ea"/>
                <a:ea typeface="+mj-ea"/>
              </a:rPr>
              <a:t>CONTRACT LAW </a:t>
            </a:r>
          </a:p>
          <a:p>
            <a:r>
              <a:rPr lang="en-US" altLang="zh-CN" sz="2000" smtClean="0">
                <a:solidFill>
                  <a:schemeClr val="accent2"/>
                </a:solidFill>
                <a:latin typeface="+mj-ea"/>
                <a:ea typeface="+mj-ea"/>
              </a:rPr>
              <a:t>TRAINING </a:t>
            </a:r>
            <a:endParaRPr lang="zh-CN" altLang="en-US" sz="1400">
              <a:solidFill>
                <a:schemeClr val="accent2"/>
              </a:solidFill>
              <a:latin typeface="+mj-ea"/>
              <a:ea typeface="+mj-ea"/>
            </a:endParaRPr>
          </a:p>
        </p:txBody>
      </p:sp>
      <p:pic>
        <p:nvPicPr>
          <p:cNvPr id="2" name="5cc1787d69e5f870">
            <a:hlinkClick r:id="" action="ppaction://media"/>
          </p:cNvPr>
          <p:cNvPicPr>
            <a:picLocks noChangeAspect="1"/>
          </p:cNvPicPr>
          <p:nvPr>
            <a:audioFile r:link="rId1"/>
            <p:extLst>
              <p:ext uri="{DAA4B4D4-6D71-4841-9C94-3DE7FCFB9230}">
                <p14:media xmlns:p14="http://schemas.microsoft.com/office/powerpoint/2010/main" r:embed="rId2">
                  <p14:trim st="73002"/>
                  <p14:fade in="1000"/>
                </p14:media>
              </p:ext>
            </p:extLst>
          </p:nvPr>
        </p:nvPicPr>
        <p:blipFill>
          <a:blip r:embed="rId8"/>
          <a:stretch>
            <a:fillRect/>
          </a:stretch>
        </p:blipFill>
        <p:spPr>
          <a:xfrm>
            <a:off x="543448" y="5381310"/>
            <a:ext cx="609600" cy="609600"/>
          </a:xfrm>
          <a:prstGeom prst="rect">
            <a:avLst/>
          </a:prstGeom>
        </p:spPr>
      </p:pic>
    </p:spTree>
    <p:extLst>
      <p:ext uri="{BB962C8B-B14F-4D97-AF65-F5344CB8AC3E}">
        <p14:creationId xmlns:p14="http://schemas.microsoft.com/office/powerpoint/2010/main" val="378591702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anim calcmode="lin" valueType="num">
                                      <p:cBhvr additive="base">
                                        <p:cTn id="15" dur="500" fill="hold"/>
                                        <p:tgtEl>
                                          <p:spTgt spid="20"/>
                                        </p:tgtEl>
                                        <p:attrNameLst>
                                          <p:attrName>ppt_x</p:attrName>
                                        </p:attrNameLst>
                                      </p:cBhvr>
                                      <p:tavLst>
                                        <p:tav tm="0">
                                          <p:val>
                                            <p:strVal val="#ppt_x"/>
                                          </p:val>
                                        </p:tav>
                                        <p:tav tm="100000">
                                          <p:val>
                                            <p:strVal val="#ppt_x"/>
                                          </p:val>
                                        </p:tav>
                                      </p:tavLst>
                                    </p:anim>
                                    <p:anim calcmode="lin" valueType="num">
                                      <p:cBhvr additive="base">
                                        <p:cTn id="16" dur="500" fill="hold"/>
                                        <p:tgtEl>
                                          <p:spTgt spid="20"/>
                                        </p:tgtEl>
                                        <p:attrNameLst>
                                          <p:attrName>ppt_y</p:attrName>
                                        </p:attrNameLst>
                                      </p:cBhvr>
                                      <p:tavLst>
                                        <p:tav tm="0">
                                          <p:val>
                                            <p:strVal val="1+#ppt_h/2"/>
                                          </p:val>
                                        </p:tav>
                                        <p:tav tm="100000">
                                          <p:val>
                                            <p:strVal val="#ppt_y"/>
                                          </p:val>
                                        </p:tav>
                                      </p:tavLst>
                                    </p:anim>
                                  </p:childTnLst>
                                </p:cTn>
                              </p:par>
                              <p:par>
                                <p:cTn id="17" presetID="2" presetClass="entr" presetSubtype="9"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0-#ppt_w/2"/>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par>
                                <p:cTn id="21" presetID="2" presetClass="entr" presetSubtype="3"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1+#ppt_w/2"/>
                                          </p:val>
                                        </p:tav>
                                        <p:tav tm="100000">
                                          <p:val>
                                            <p:strVal val="#ppt_x"/>
                                          </p:val>
                                        </p:tav>
                                      </p:tavLst>
                                    </p:anim>
                                    <p:anim calcmode="lin" valueType="num">
                                      <p:cBhvr additive="base">
                                        <p:cTn id="24"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8"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0-#ppt_w/2"/>
                                          </p:val>
                                        </p:tav>
                                        <p:tav tm="100000">
                                          <p:val>
                                            <p:strVal val="#ppt_x"/>
                                          </p:val>
                                        </p:tav>
                                      </p:tavLst>
                                    </p:anim>
                                    <p:anim calcmode="lin" valueType="num">
                                      <p:cBhvr additive="base">
                                        <p:cTn id="30" dur="500" fill="hold"/>
                                        <p:tgtEl>
                                          <p:spTgt spid="6"/>
                                        </p:tgtEl>
                                        <p:attrNameLst>
                                          <p:attrName>ppt_y</p:attrName>
                                        </p:attrNameLst>
                                      </p:cBhvr>
                                      <p:tavLst>
                                        <p:tav tm="0">
                                          <p:val>
                                            <p:strVal val="#ppt_y"/>
                                          </p:val>
                                        </p:tav>
                                        <p:tav tm="100000">
                                          <p:val>
                                            <p:strVal val="#ppt_y"/>
                                          </p:val>
                                        </p:tav>
                                      </p:tavLst>
                                    </p:anim>
                                  </p:childTnLst>
                                </p:cTn>
                              </p:par>
                              <p:par>
                                <p:cTn id="31" presetID="2" presetClass="entr" presetSubtype="6" fill="hold" nodeType="withEffect">
                                  <p:stCondLst>
                                    <p:cond delay="0"/>
                                  </p:stCondLst>
                                  <p:childTnLst>
                                    <p:set>
                                      <p:cBhvr>
                                        <p:cTn id="32" dur="1" fill="hold">
                                          <p:stCondLst>
                                            <p:cond delay="0"/>
                                          </p:stCondLst>
                                        </p:cTn>
                                        <p:tgtEl>
                                          <p:spTgt spid="3"/>
                                        </p:tgtEl>
                                        <p:attrNameLst>
                                          <p:attrName>style.visibility</p:attrName>
                                        </p:attrNameLst>
                                      </p:cBhvr>
                                      <p:to>
                                        <p:strVal val="visible"/>
                                      </p:to>
                                    </p:set>
                                    <p:anim calcmode="lin" valueType="num">
                                      <p:cBhvr additive="base">
                                        <p:cTn id="33" dur="500" fill="hold"/>
                                        <p:tgtEl>
                                          <p:spTgt spid="3"/>
                                        </p:tgtEl>
                                        <p:attrNameLst>
                                          <p:attrName>ppt_x</p:attrName>
                                        </p:attrNameLst>
                                      </p:cBhvr>
                                      <p:tavLst>
                                        <p:tav tm="0">
                                          <p:val>
                                            <p:strVal val="1+#ppt_w/2"/>
                                          </p:val>
                                        </p:tav>
                                        <p:tav tm="100000">
                                          <p:val>
                                            <p:strVal val="#ppt_x"/>
                                          </p:val>
                                        </p:tav>
                                      </p:tavLst>
                                    </p:anim>
                                    <p:anim calcmode="lin" valueType="num">
                                      <p:cBhvr additive="base">
                                        <p:cTn id="3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56" presetClass="entr" presetSubtype="0" fill="hold" grpId="0" nodeType="clickEffect">
                                  <p:stCondLst>
                                    <p:cond delay="0"/>
                                  </p:stCondLst>
                                  <p:iterate type="lt">
                                    <p:tmPct val="10000"/>
                                  </p:iterate>
                                  <p:childTnLst>
                                    <p:set>
                                      <p:cBhvr>
                                        <p:cTn id="38" dur="1" fill="hold">
                                          <p:stCondLst>
                                            <p:cond delay="0"/>
                                          </p:stCondLst>
                                        </p:cTn>
                                        <p:tgtEl>
                                          <p:spTgt spid="10"/>
                                        </p:tgtEl>
                                        <p:attrNameLst>
                                          <p:attrName>style.visibility</p:attrName>
                                        </p:attrNameLst>
                                      </p:cBhvr>
                                      <p:to>
                                        <p:strVal val="visible"/>
                                      </p:to>
                                    </p:set>
                                    <p:anim by="(-#ppt_w*2)" calcmode="lin" valueType="num">
                                      <p:cBhvr rctx="PPT">
                                        <p:cTn id="39" dur="500" autoRev="1" fill="hold">
                                          <p:stCondLst>
                                            <p:cond delay="0"/>
                                          </p:stCondLst>
                                        </p:cTn>
                                        <p:tgtEl>
                                          <p:spTgt spid="10"/>
                                        </p:tgtEl>
                                        <p:attrNameLst>
                                          <p:attrName>ppt_w</p:attrName>
                                        </p:attrNameLst>
                                      </p:cBhvr>
                                    </p:anim>
                                    <p:anim by="(#ppt_w*0.50)" calcmode="lin" valueType="num">
                                      <p:cBhvr>
                                        <p:cTn id="40" dur="500" decel="50000" autoRev="1" fill="hold">
                                          <p:stCondLst>
                                            <p:cond delay="0"/>
                                          </p:stCondLst>
                                        </p:cTn>
                                        <p:tgtEl>
                                          <p:spTgt spid="10"/>
                                        </p:tgtEl>
                                        <p:attrNameLst>
                                          <p:attrName>ppt_x</p:attrName>
                                        </p:attrNameLst>
                                      </p:cBhvr>
                                    </p:anim>
                                    <p:anim from="(-#ppt_h/2)" to="(#ppt_y)" calcmode="lin" valueType="num">
                                      <p:cBhvr>
                                        <p:cTn id="41" dur="1000" fill="hold">
                                          <p:stCondLst>
                                            <p:cond delay="0"/>
                                          </p:stCondLst>
                                        </p:cTn>
                                        <p:tgtEl>
                                          <p:spTgt spid="10"/>
                                        </p:tgtEl>
                                        <p:attrNameLst>
                                          <p:attrName>ppt_y</p:attrName>
                                        </p:attrNameLst>
                                      </p:cBhvr>
                                    </p:anim>
                                    <p:animRot by="21600000">
                                      <p:cBhvr>
                                        <p:cTn id="42" dur="1000" fill="hold">
                                          <p:stCondLst>
                                            <p:cond delay="0"/>
                                          </p:stCondLst>
                                        </p:cTn>
                                        <p:tgtEl>
                                          <p:spTgt spid="10"/>
                                        </p:tgtEl>
                                        <p:attrNameLst>
                                          <p:attrName>r</p:attrName>
                                        </p:attrNameLst>
                                      </p:cBhvr>
                                    </p:animRo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wipe(left)">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grpId="0" nodeType="click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p:cTn id="52" dur="500" fill="hold"/>
                                        <p:tgtEl>
                                          <p:spTgt spid="9"/>
                                        </p:tgtEl>
                                        <p:attrNameLst>
                                          <p:attrName>ppt_w</p:attrName>
                                        </p:attrNameLst>
                                      </p:cBhvr>
                                      <p:tavLst>
                                        <p:tav tm="0">
                                          <p:val>
                                            <p:fltVal val="0"/>
                                          </p:val>
                                        </p:tav>
                                        <p:tav tm="100000">
                                          <p:val>
                                            <p:strVal val="#ppt_w"/>
                                          </p:val>
                                        </p:tav>
                                      </p:tavLst>
                                    </p:anim>
                                    <p:anim calcmode="lin" valueType="num">
                                      <p:cBhvr>
                                        <p:cTn id="53" dur="500" fill="hold"/>
                                        <p:tgtEl>
                                          <p:spTgt spid="9"/>
                                        </p:tgtEl>
                                        <p:attrNameLst>
                                          <p:attrName>ppt_h</p:attrName>
                                        </p:attrNameLst>
                                      </p:cBhvr>
                                      <p:tavLst>
                                        <p:tav tm="0">
                                          <p:val>
                                            <p:fltVal val="0"/>
                                          </p:val>
                                        </p:tav>
                                        <p:tav tm="100000">
                                          <p:val>
                                            <p:strVal val="#ppt_h"/>
                                          </p:val>
                                        </p:tav>
                                      </p:tavLst>
                                    </p:anim>
                                    <p:animEffect transition="in" filter="fade">
                                      <p:cBhvr>
                                        <p:cTn id="54" dur="500"/>
                                        <p:tgtEl>
                                          <p:spTgt spid="9"/>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8"/>
                                        </p:tgtEl>
                                        <p:attrNameLst>
                                          <p:attrName>style.visibility</p:attrName>
                                        </p:attrNameLst>
                                      </p:cBhvr>
                                      <p:to>
                                        <p:strVal val="visible"/>
                                      </p:to>
                                    </p:set>
                                    <p:anim calcmode="lin" valueType="num">
                                      <p:cBhvr additive="base">
                                        <p:cTn id="59" dur="500" fill="hold"/>
                                        <p:tgtEl>
                                          <p:spTgt spid="8"/>
                                        </p:tgtEl>
                                        <p:attrNameLst>
                                          <p:attrName>ppt_x</p:attrName>
                                        </p:attrNameLst>
                                      </p:cBhvr>
                                      <p:tavLst>
                                        <p:tav tm="0">
                                          <p:val>
                                            <p:strVal val="#ppt_x"/>
                                          </p:val>
                                        </p:tav>
                                        <p:tav tm="100000">
                                          <p:val>
                                            <p:strVal val="#ppt_x"/>
                                          </p:val>
                                        </p:tav>
                                      </p:tavLst>
                                    </p:anim>
                                    <p:anim calcmode="lin" valueType="num">
                                      <p:cBhvr additive="base">
                                        <p:cTn id="6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repeatCount="indefinite" fill="remove" display="0">
                  <p:stCondLst>
                    <p:cond delay="indefinite"/>
                  </p:stCondLst>
                  <p:endCondLst>
                    <p:cond evt="onStopAudio" delay="0">
                      <p:tgtEl>
                        <p:sldTgt/>
                      </p:tgtEl>
                    </p:cond>
                  </p:endCondLst>
                </p:cTn>
                <p:tgtEl>
                  <p:spTgt spid="2"/>
                </p:tgtEl>
              </p:cMediaNode>
            </p:audio>
          </p:childTnLst>
        </p:cTn>
      </p:par>
    </p:tnLst>
    <p:bldLst>
      <p:bldP spid="7" grpId="0" animBg="1"/>
      <p:bldP spid="8" grpId="0"/>
      <p:bldP spid="9" grpId="0"/>
      <p:bldP spid="10" grpId="0"/>
      <p:bldP spid="18" grpId="0" animBg="1"/>
      <p:bldP spid="12" grpId="0" animBg="1"/>
      <p:bldP spid="20" grpId="0" animBg="1"/>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4" name="Text Box 8"/>
          <p:cNvSpPr txBox="1">
            <a:spLocks noChangeArrowheads="1"/>
          </p:cNvSpPr>
          <p:nvPr/>
        </p:nvSpPr>
        <p:spPr bwMode="auto">
          <a:xfrm>
            <a:off x="3871556" y="1733550"/>
            <a:ext cx="4252555" cy="461602"/>
          </a:xfrm>
          <a:prstGeom prst="rect">
            <a:avLst/>
          </a:prstGeom>
          <a:noFill/>
          <a:ln w="9525">
            <a:noFill/>
            <a:miter lim="800000"/>
          </a:ln>
          <a:effectLst/>
        </p:spPr>
        <p:txBody>
          <a:bodyPr wrap="square" lIns="91378" tIns="45689" rIns="91378" bIns="45689">
            <a:spAutoFit/>
          </a:bodyPr>
          <a:lstStyle/>
          <a:p>
            <a:pPr>
              <a:spcBef>
                <a:spcPct val="45000"/>
              </a:spcBef>
              <a:buClr>
                <a:srgbClr val="5D75DB"/>
              </a:buClr>
              <a:buFont typeface="Arial" panose="020B0604020202020204" pitchFamily="34" charset="0"/>
              <a:buNone/>
            </a:pP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建筑</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企业出具载明委托事项及委托权限的授权委托书，授权项目部公章在委托事项及委托权限内代表建筑企业。</a:t>
            </a:r>
          </a:p>
        </p:txBody>
      </p:sp>
      <p:sp>
        <p:nvSpPr>
          <p:cNvPr id="9" name="矩形 8">
            <a:extLst>
              <a:ext uri="{FF2B5EF4-FFF2-40B4-BE49-F238E27FC236}">
                <a16:creationId xmlns:a16="http://schemas.microsoft.com/office/drawing/2014/main" xmlns="" id="{BEB555DD-AC1F-4E8C-8507-F5CFECF34E09}"/>
              </a:ext>
            </a:extLst>
          </p:cNvPr>
          <p:cNvSpPr/>
          <p:nvPr/>
        </p:nvSpPr>
        <p:spPr>
          <a:xfrm>
            <a:off x="3774134" y="2419350"/>
            <a:ext cx="4303066" cy="1468094"/>
          </a:xfrm>
          <a:prstGeom prst="rect">
            <a:avLst/>
          </a:prstGeom>
        </p:spPr>
        <p:txBody>
          <a:bodyPr wrap="square">
            <a:spAutoFit/>
          </a:bodyPr>
          <a:lstStyle/>
          <a:p>
            <a:pPr marL="214313" indent="-214313">
              <a:spcBef>
                <a:spcPct val="45000"/>
              </a:spcBef>
              <a:buClr>
                <a:srgbClr val="B01513"/>
              </a:buClr>
              <a:buFont typeface="Wingdings" panose="05000000000000000000" pitchFamily="2" charset="2"/>
              <a:buChar char="u"/>
            </a:pPr>
            <a:r>
              <a:rPr lang="en-US" altLang="zh-CN" sz="1200" dirty="0">
                <a:solidFill>
                  <a:schemeClr val="bg2">
                    <a:lumMod val="25000"/>
                  </a:schemeClr>
                </a:solidFill>
                <a:latin typeface="思源黑体" panose="020B0500000000000000" pitchFamily="34" charset="-122"/>
                <a:ea typeface="思源黑体" panose="020B0500000000000000" pitchFamily="34" charset="-122"/>
              </a:rPr>
              <a:t>1</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、项目部公章未超越委托事项及委托权限范围的，项目部公章应视为建筑企业公章，对建筑企业产生法律效力，不能因项目部不具备法人资格而机械地认定项目部公章没有法律效力。</a:t>
            </a:r>
          </a:p>
          <a:p>
            <a:pPr marL="214313" indent="-214313">
              <a:spcBef>
                <a:spcPct val="45000"/>
              </a:spcBef>
              <a:buClr>
                <a:srgbClr val="B01513"/>
              </a:buClr>
              <a:buFont typeface="Wingdings" panose="05000000000000000000" pitchFamily="2" charset="2"/>
              <a:buChar char="u"/>
            </a:pPr>
            <a:r>
              <a:rPr lang="en-US" altLang="zh-CN" sz="1200" dirty="0">
                <a:solidFill>
                  <a:schemeClr val="bg2">
                    <a:lumMod val="25000"/>
                  </a:schemeClr>
                </a:solidFill>
                <a:latin typeface="思源黑体" panose="020B0500000000000000" pitchFamily="34" charset="-122"/>
                <a:ea typeface="思源黑体" panose="020B0500000000000000" pitchFamily="34" charset="-122"/>
              </a:rPr>
              <a:t>2</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、项目部公章如超越委托事项及委托权限，如建筑企业追认，则项目部公章视为建筑企业公章，对建筑企业产生法律效力；如建筑企业未追认，按下述第四种情形处理。</a:t>
            </a:r>
          </a:p>
        </p:txBody>
      </p:sp>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1504950"/>
            <a:ext cx="2590800" cy="2590800"/>
          </a:xfrm>
          <a:prstGeom prst="rect">
            <a:avLst/>
          </a:prstGeom>
        </p:spPr>
      </p:pic>
    </p:spTree>
    <p:extLst>
      <p:ext uri="{BB962C8B-B14F-4D97-AF65-F5344CB8AC3E}">
        <p14:creationId xmlns:p14="http://schemas.microsoft.com/office/powerpoint/2010/main" val="58161372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additive="base">
                                        <p:cTn id="12" dur="500" fill="hold"/>
                                        <p:tgtEl>
                                          <p:spTgt spid="7"/>
                                        </p:tgtEl>
                                        <p:attrNameLst>
                                          <p:attrName>ppt_x</p:attrName>
                                        </p:attrNameLst>
                                      </p:cBhvr>
                                      <p:tavLst>
                                        <p:tav tm="0">
                                          <p:val>
                                            <p:strVal val="#ppt_x"/>
                                          </p:val>
                                        </p:tav>
                                        <p:tav tm="100000">
                                          <p:val>
                                            <p:strVal val="#ppt_x"/>
                                          </p:val>
                                        </p:tav>
                                      </p:tavLst>
                                    </p:anim>
                                    <p:anim calcmode="lin" valueType="num">
                                      <p:cBhvr additive="base">
                                        <p:cTn id="13" dur="500" fill="hold"/>
                                        <p:tgtEl>
                                          <p:spTgt spid="7"/>
                                        </p:tgtEl>
                                        <p:attrNameLst>
                                          <p:attrName>ppt_y</p:attrName>
                                        </p:attrNameLst>
                                      </p:cBhvr>
                                      <p:tavLst>
                                        <p:tav tm="0">
                                          <p:val>
                                            <p:strVal val="1+#ppt_h/2"/>
                                          </p:val>
                                        </p:tav>
                                        <p:tav tm="100000">
                                          <p:val>
                                            <p:strVal val="#ppt_y"/>
                                          </p:val>
                                        </p:tav>
                                      </p:tavLst>
                                    </p:anim>
                                  </p:childTnLst>
                                </p:cTn>
                              </p:par>
                              <p:par>
                                <p:cTn id="14" presetID="22" presetClass="entr" presetSubtype="8" fill="hold" grpId="0" nodeType="withEffect">
                                  <p:stCondLst>
                                    <p:cond delay="0"/>
                                  </p:stCondLst>
                                  <p:childTnLst>
                                    <p:set>
                                      <p:cBhvr>
                                        <p:cTn id="15" dur="1" fill="hold">
                                          <p:stCondLst>
                                            <p:cond delay="0"/>
                                          </p:stCondLst>
                                        </p:cTn>
                                        <p:tgtEl>
                                          <p:spTgt spid="14344"/>
                                        </p:tgtEl>
                                        <p:attrNameLst>
                                          <p:attrName>style.visibility</p:attrName>
                                        </p:attrNameLst>
                                      </p:cBhvr>
                                      <p:to>
                                        <p:strVal val="visible"/>
                                      </p:to>
                                    </p:set>
                                    <p:animEffect transition="in" filter="wipe(left)">
                                      <p:cBhvr>
                                        <p:cTn id="16" dur="500"/>
                                        <p:tgtEl>
                                          <p:spTgt spid="143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4"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F0D7B877-271A-4C1E-9ABD-DA91822EE722}"/>
              </a:ext>
            </a:extLst>
          </p:cNvPr>
          <p:cNvSpPr/>
          <p:nvPr/>
        </p:nvSpPr>
        <p:spPr>
          <a:xfrm>
            <a:off x="785359" y="1581150"/>
            <a:ext cx="5419095" cy="812530"/>
          </a:xfrm>
          <a:prstGeom prst="rect">
            <a:avLst/>
          </a:prstGeom>
        </p:spPr>
        <p:txBody>
          <a:bodyPr wrap="square">
            <a:spAutoFit/>
          </a:bodyPr>
          <a:lstStyle/>
          <a:p>
            <a:pPr>
              <a:lnSpc>
                <a:spcPct val="130000"/>
              </a:lnSpc>
            </a:pPr>
            <a:r>
              <a:rPr lang="zh-CN" altLang="en-US" sz="1200" b="1" smtClean="0">
                <a:solidFill>
                  <a:schemeClr val="bg2">
                    <a:lumMod val="25000"/>
                  </a:schemeClr>
                </a:solidFill>
                <a:latin typeface="思源黑体" panose="020B0500000000000000" pitchFamily="34" charset="-122"/>
                <a:ea typeface="思源黑体" panose="020B0500000000000000" pitchFamily="34" charset="-122"/>
              </a:rPr>
              <a:t>建筑</a:t>
            </a:r>
            <a:r>
              <a:rPr lang="zh-CN" altLang="en-US" sz="1200" b="1" dirty="0">
                <a:solidFill>
                  <a:schemeClr val="bg2">
                    <a:lumMod val="25000"/>
                  </a:schemeClr>
                </a:solidFill>
                <a:latin typeface="思源黑体" panose="020B0500000000000000" pitchFamily="34" charset="-122"/>
                <a:ea typeface="思源黑体" panose="020B0500000000000000" pitchFamily="34" charset="-122"/>
              </a:rPr>
              <a:t>企业未出具</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够提供证据证实尽管使用的是项目部公章，但合同的实际履行者是建筑企业（例如施工合同由建筑企业签订，工程竣工结算由建筑企业与发包方进行等），或能够提供建筑企业认可项目部公章对外效力的</a:t>
            </a:r>
            <a:r>
              <a:rPr lang="zh-CN" altLang="en-US" sz="1200">
                <a:solidFill>
                  <a:schemeClr val="bg2">
                    <a:lumMod val="25000"/>
                  </a:schemeClr>
                </a:solidFill>
                <a:latin typeface="思源黑体" panose="020B0500000000000000" pitchFamily="34" charset="-122"/>
                <a:ea typeface="思源黑体" panose="020B0500000000000000" pitchFamily="34" charset="-122"/>
              </a:rPr>
              <a:t>其他</a:t>
            </a: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证据</a:t>
            </a:r>
            <a:endParaRPr lang="zh-CN" altLang="en-US" sz="1200" dirty="0">
              <a:solidFill>
                <a:schemeClr val="bg2">
                  <a:lumMod val="25000"/>
                </a:schemeClr>
              </a:solidFill>
              <a:latin typeface="思源黑体" panose="020B0500000000000000" pitchFamily="34" charset="-122"/>
              <a:ea typeface="思源黑体" panose="020B0500000000000000" pitchFamily="34" charset="-122"/>
            </a:endParaRPr>
          </a:p>
        </p:txBody>
      </p:sp>
      <p:sp>
        <p:nvSpPr>
          <p:cNvPr id="5" name="矩形 4">
            <a:extLst>
              <a:ext uri="{FF2B5EF4-FFF2-40B4-BE49-F238E27FC236}">
                <a16:creationId xmlns:a16="http://schemas.microsoft.com/office/drawing/2014/main" xmlns="" id="{E36EB541-803F-4C2A-A402-88464990338F}"/>
              </a:ext>
            </a:extLst>
          </p:cNvPr>
          <p:cNvSpPr/>
          <p:nvPr/>
        </p:nvSpPr>
        <p:spPr>
          <a:xfrm>
            <a:off x="762000" y="2724150"/>
            <a:ext cx="5575110" cy="1292662"/>
          </a:xfrm>
          <a:prstGeom prst="rect">
            <a:avLst/>
          </a:prstGeom>
        </p:spPr>
        <p:txBody>
          <a:bodyPr wrap="square">
            <a:spAutoFit/>
          </a:bodyPr>
          <a:lstStyle/>
          <a:p>
            <a:pPr>
              <a:lnSpc>
                <a:spcPct val="130000"/>
              </a:lnSpc>
            </a:pPr>
            <a:r>
              <a:rPr lang="zh-CN" altLang="en-US" sz="1200" dirty="0">
                <a:solidFill>
                  <a:schemeClr val="bg2">
                    <a:lumMod val="25000"/>
                  </a:schemeClr>
                </a:solidFill>
                <a:latin typeface="思源黑体" panose="020B0500000000000000" pitchFamily="34" charset="-122"/>
                <a:ea typeface="思源黑体" panose="020B0500000000000000" pitchFamily="34" charset="-122"/>
              </a:rPr>
              <a:t>上述情形之外，准用民法无权代理相关规定，凡不需法定资质即可进行的行为（如项目部购买某件商品或设备的消费行为），应认定项目部公章具有法律效力，合同相应有效，但因项目部不具备民事主体资格，不能独立承担民事责任，其民事责任由建筑企业承担；如法律、行政法规规定需法定资质方可进行的行为（如建筑施工行为，为他人债务提供</a:t>
            </a:r>
            <a:r>
              <a:rPr lang="zh-CN" altLang="en-US" sz="1200">
                <a:solidFill>
                  <a:schemeClr val="bg2">
                    <a:lumMod val="25000"/>
                  </a:schemeClr>
                </a:solidFill>
                <a:latin typeface="思源黑体" panose="020B0500000000000000" pitchFamily="34" charset="-122"/>
                <a:ea typeface="思源黑体" panose="020B0500000000000000" pitchFamily="34" charset="-122"/>
              </a:rPr>
              <a:t>保证</a:t>
            </a: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等</a:t>
            </a:r>
            <a:endParaRPr lang="zh-CN" altLang="en-US" sz="1200" dirty="0">
              <a:solidFill>
                <a:schemeClr val="bg2">
                  <a:lumMod val="25000"/>
                </a:schemeClr>
              </a:solidFill>
              <a:latin typeface="思源黑体" panose="020B0500000000000000" pitchFamily="34" charset="-122"/>
              <a:ea typeface="思源黑体" panose="020B0500000000000000" pitchFamily="34"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1504950"/>
            <a:ext cx="1962775" cy="2857570"/>
          </a:xfrm>
          <a:prstGeom prst="rect">
            <a:avLst/>
          </a:prstGeom>
        </p:spPr>
      </p:pic>
    </p:spTree>
    <p:extLst>
      <p:ext uri="{BB962C8B-B14F-4D97-AF65-F5344CB8AC3E}">
        <p14:creationId xmlns:p14="http://schemas.microsoft.com/office/powerpoint/2010/main" val="67959177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a:spLocks noChangeAspect="1"/>
          </p:cNvSpPr>
          <p:nvPr/>
        </p:nvSpPr>
        <p:spPr bwMode="auto">
          <a:xfrm rot="16200000" flipV="1">
            <a:off x="7425324" y="164445"/>
            <a:ext cx="1892963" cy="1571185"/>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151429" y="1785078"/>
            <a:ext cx="3040768" cy="289559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TextBox 48"/>
          <p:cNvSpPr txBox="1"/>
          <p:nvPr/>
        </p:nvSpPr>
        <p:spPr>
          <a:xfrm>
            <a:off x="1219200" y="1744120"/>
            <a:ext cx="4572000" cy="707886"/>
          </a:xfrm>
          <a:prstGeom prst="rect">
            <a:avLst/>
          </a:prstGeom>
          <a:noFill/>
        </p:spPr>
        <p:txBody>
          <a:bodyPr wrap="square" lIns="0" tIns="0" rIns="0" bIns="0" rtlCol="0">
            <a:spAutoFit/>
          </a:bodyPr>
          <a:lstStyle/>
          <a:p>
            <a:pPr defTabSz="685800"/>
            <a:r>
              <a:rPr lang="zh-CN" altLang="en-US" sz="4600" b="1" spc="4000">
                <a:solidFill>
                  <a:schemeClr val="accent1"/>
                </a:solidFill>
                <a:latin typeface="+mj-ea"/>
                <a:ea typeface="+mj-ea"/>
                <a:cs typeface="+mn-ea"/>
                <a:sym typeface="+mn-lt"/>
              </a:rPr>
              <a:t>合同标的</a:t>
            </a:r>
          </a:p>
        </p:txBody>
      </p:sp>
      <p:sp>
        <p:nvSpPr>
          <p:cNvPr id="17" name="TextBox 48"/>
          <p:cNvSpPr txBox="1"/>
          <p:nvPr/>
        </p:nvSpPr>
        <p:spPr>
          <a:xfrm>
            <a:off x="1219200" y="1047750"/>
            <a:ext cx="2667000" cy="615553"/>
          </a:xfrm>
          <a:prstGeom prst="rect">
            <a:avLst/>
          </a:prstGeom>
          <a:noFill/>
        </p:spPr>
        <p:txBody>
          <a:bodyPr wrap="square" lIns="0" tIns="0" rIns="0" bIns="0" rtlCol="0">
            <a:spAutoFit/>
          </a:bodyPr>
          <a:lstStyle/>
          <a:p>
            <a:pPr defTabSz="685800"/>
            <a:r>
              <a:rPr lang="zh-CN" altLang="en-US" sz="4000" spc="600" smtClean="0">
                <a:solidFill>
                  <a:schemeClr val="accent1"/>
                </a:solidFill>
                <a:latin typeface="+mn-ea"/>
                <a:cs typeface="+mn-ea"/>
                <a:sym typeface="+mn-lt"/>
              </a:rPr>
              <a:t>第三部分</a:t>
            </a:r>
            <a:endParaRPr lang="en-US" altLang="zh-CN" sz="4000" spc="600" dirty="0">
              <a:solidFill>
                <a:schemeClr val="accent1"/>
              </a:solidFill>
              <a:latin typeface="+mn-ea"/>
              <a:cs typeface="+mn-ea"/>
              <a:sym typeface="+mn-lt"/>
            </a:endParaRPr>
          </a:p>
        </p:txBody>
      </p:sp>
      <p:sp>
        <p:nvSpPr>
          <p:cNvPr id="19" name="矩形 18"/>
          <p:cNvSpPr/>
          <p:nvPr/>
        </p:nvSpPr>
        <p:spPr>
          <a:xfrm>
            <a:off x="1143001" y="2495550"/>
            <a:ext cx="4190999" cy="492443"/>
          </a:xfrm>
          <a:prstGeom prst="rect">
            <a:avLst/>
          </a:prstGeom>
        </p:spPr>
        <p:txBody>
          <a:bodyPr wrap="square">
            <a:spAutoFit/>
          </a:bodyPr>
          <a:lstStyle/>
          <a:p>
            <a:pPr>
              <a:lnSpc>
                <a:spcPct val="130000"/>
              </a:lnSpc>
            </a:pPr>
            <a:r>
              <a:rPr lang="en-US" altLang="zh-CN" sz="1000" dirty="0" smtClean="0">
                <a:solidFill>
                  <a:schemeClr val="accent1"/>
                </a:solidFill>
                <a:latin typeface="+mn-ea"/>
              </a:rPr>
              <a:t>performance in workplace execution comes from careful execution workplace </a:t>
            </a:r>
            <a:r>
              <a:rPr lang="en-US" altLang="zh-CN" sz="1000" dirty="0">
                <a:solidFill>
                  <a:schemeClr val="accent1"/>
                </a:solidFill>
                <a:latin typeface="+mn-ea"/>
              </a:rPr>
              <a:t>execution </a:t>
            </a:r>
            <a:r>
              <a:rPr lang="en-US" altLang="zh-CN" sz="1000">
                <a:solidFill>
                  <a:schemeClr val="accent1"/>
                </a:solidFill>
                <a:latin typeface="+mn-ea"/>
              </a:rPr>
              <a:t>comes </a:t>
            </a:r>
            <a:r>
              <a:rPr lang="en-US" altLang="zh-CN" sz="1000" smtClean="0">
                <a:solidFill>
                  <a:schemeClr val="accent1"/>
                </a:solidFill>
                <a:latin typeface="+mn-ea"/>
              </a:rPr>
              <a:t>from</a:t>
            </a:r>
            <a:endParaRPr lang="zh-CN" altLang="en-US" sz="1000" dirty="0">
              <a:solidFill>
                <a:schemeClr val="accent1"/>
              </a:solidFill>
              <a:latin typeface="+mn-ea"/>
            </a:endParaRPr>
          </a:p>
        </p:txBody>
      </p:sp>
      <p:sp>
        <p:nvSpPr>
          <p:cNvPr id="21" name="矩形 20"/>
          <p:cNvSpPr/>
          <p:nvPr/>
        </p:nvSpPr>
        <p:spPr>
          <a:xfrm>
            <a:off x="1131945" y="3223052"/>
            <a:ext cx="3744855" cy="415498"/>
          </a:xfrm>
          <a:prstGeom prst="rect">
            <a:avLst/>
          </a:prstGeom>
        </p:spPr>
        <p:txBody>
          <a:bodyPr wrap="square">
            <a:spAutoFit/>
          </a:bodyPr>
          <a:lstStyle/>
          <a:p>
            <a:r>
              <a:rPr lang="en-US" altLang="zh-CN" sz="2100" smtClean="0">
                <a:solidFill>
                  <a:schemeClr val="accent2"/>
                </a:solidFill>
                <a:latin typeface="+mj-ea"/>
                <a:ea typeface="+mj-ea"/>
              </a:rPr>
              <a:t>CONTRACT LAW TRAINING </a:t>
            </a:r>
            <a:endParaRPr lang="zh-CN" altLang="en-US" sz="2100">
              <a:solidFill>
                <a:schemeClr val="accent2"/>
              </a:solidFill>
              <a:latin typeface="+mj-ea"/>
              <a:ea typeface="+mj-ea"/>
            </a:endParaRPr>
          </a:p>
        </p:txBody>
      </p:sp>
    </p:spTree>
    <p:extLst>
      <p:ext uri="{BB962C8B-B14F-4D97-AF65-F5344CB8AC3E}">
        <p14:creationId xmlns:p14="http://schemas.microsoft.com/office/powerpoint/2010/main" val="150711865"/>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20" grpId="0" animBg="1"/>
      <p:bldP spid="16" grpId="0"/>
      <p:bldP spid="17" grpId="0"/>
      <p:bldP spid="19"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402888" y="1861607"/>
            <a:ext cx="3750512" cy="902555"/>
          </a:xfrm>
          <a:prstGeom prst="rect">
            <a:avLst/>
          </a:prstGeom>
          <a:noFill/>
        </p:spPr>
        <p:txBody>
          <a:bodyPr wrap="square" rtlCol="0">
            <a:spAutoFit/>
          </a:bodyPr>
          <a:lstStyle/>
          <a:p>
            <a:pPr>
              <a:lnSpc>
                <a:spcPct val="130000"/>
              </a:lnSpc>
            </a:pPr>
            <a:r>
              <a:rPr lang="zh-CN" altLang="en-US" sz="1350" dirty="0">
                <a:solidFill>
                  <a:schemeClr val="bg2">
                    <a:lumMod val="25000"/>
                  </a:schemeClr>
                </a:solidFill>
                <a:latin typeface="思源黑体" panose="020B0500000000000000" pitchFamily="34" charset="-122"/>
                <a:ea typeface="思源黑体" panose="020B0500000000000000" pitchFamily="34" charset="-122"/>
              </a:rPr>
              <a:t>合同类型以合同的标的和履行方式作为区分标准，比如买卖合同的标的一般为物，而服务合同的标的为服务。</a:t>
            </a:r>
          </a:p>
        </p:txBody>
      </p:sp>
      <p:sp>
        <p:nvSpPr>
          <p:cNvPr id="7" name="TextBox 6"/>
          <p:cNvSpPr txBox="1"/>
          <p:nvPr/>
        </p:nvSpPr>
        <p:spPr>
          <a:xfrm>
            <a:off x="4402888" y="1525897"/>
            <a:ext cx="2507652" cy="369332"/>
          </a:xfrm>
          <a:prstGeom prst="rect">
            <a:avLst/>
          </a:prstGeom>
          <a:noFill/>
        </p:spPr>
        <p:txBody>
          <a:bodyPr wrap="square" rtlCol="0">
            <a:spAutoFit/>
          </a:bodyPr>
          <a:lstStyle/>
          <a:p>
            <a:pPr>
              <a:buClr>
                <a:schemeClr val="tx1"/>
              </a:buClr>
            </a:pPr>
            <a:r>
              <a:rPr lang="zh-CN" altLang="en-US" b="1" dirty="0">
                <a:solidFill>
                  <a:schemeClr val="accent2"/>
                </a:solidFill>
                <a:latin typeface="思源黑体" panose="020B0500000000000000" pitchFamily="34" charset="-122"/>
                <a:ea typeface="思源黑体" panose="020B0500000000000000" pitchFamily="34" charset="-122"/>
              </a:rPr>
              <a:t>明确合同交易内容</a:t>
            </a:r>
          </a:p>
        </p:txBody>
      </p:sp>
      <p:sp>
        <p:nvSpPr>
          <p:cNvPr id="10" name="TextBox 9"/>
          <p:cNvSpPr txBox="1"/>
          <p:nvPr/>
        </p:nvSpPr>
        <p:spPr>
          <a:xfrm>
            <a:off x="4423156" y="3105150"/>
            <a:ext cx="1219461" cy="369332"/>
          </a:xfrm>
          <a:prstGeom prst="rect">
            <a:avLst/>
          </a:prstGeom>
          <a:noFill/>
        </p:spPr>
        <p:txBody>
          <a:bodyPr wrap="square" rtlCol="0">
            <a:spAutoFit/>
          </a:bodyPr>
          <a:lstStyle/>
          <a:p>
            <a:r>
              <a:rPr lang="zh-CN" altLang="en-US" b="1" dirty="0">
                <a:solidFill>
                  <a:schemeClr val="accent2"/>
                </a:solidFill>
                <a:latin typeface="思源黑体" panose="020B0500000000000000" pitchFamily="34" charset="-122"/>
                <a:ea typeface="思源黑体" panose="020B0500000000000000" pitchFamily="34" charset="-122"/>
              </a:rPr>
              <a:t>重要性</a:t>
            </a:r>
          </a:p>
        </p:txBody>
      </p:sp>
      <p:sp>
        <p:nvSpPr>
          <p:cNvPr id="25" name="矩形 24">
            <a:extLst>
              <a:ext uri="{FF2B5EF4-FFF2-40B4-BE49-F238E27FC236}">
                <a16:creationId xmlns:a16="http://schemas.microsoft.com/office/drawing/2014/main" xmlns="" id="{6C354F31-78E0-4708-A65C-7192D2184E3F}"/>
              </a:ext>
            </a:extLst>
          </p:cNvPr>
          <p:cNvSpPr/>
          <p:nvPr/>
        </p:nvSpPr>
        <p:spPr>
          <a:xfrm>
            <a:off x="4423155" y="3447512"/>
            <a:ext cx="3653783" cy="632481"/>
          </a:xfrm>
          <a:prstGeom prst="rect">
            <a:avLst/>
          </a:prstGeom>
        </p:spPr>
        <p:txBody>
          <a:bodyPr wrap="square">
            <a:spAutoFit/>
          </a:bodyPr>
          <a:lstStyle/>
          <a:p>
            <a:pPr marL="0" lvl="1">
              <a:lnSpc>
                <a:spcPct val="130000"/>
              </a:lnSpc>
              <a:buClr>
                <a:schemeClr val="tx1"/>
              </a:buClr>
            </a:pPr>
            <a:r>
              <a:rPr lang="zh-CN" altLang="en-US" sz="1350" dirty="0">
                <a:solidFill>
                  <a:schemeClr val="bg2">
                    <a:lumMod val="25000"/>
                  </a:schemeClr>
                </a:solidFill>
                <a:latin typeface="思源黑体" panose="020B0500000000000000" pitchFamily="34" charset="-122"/>
                <a:ea typeface="思源黑体" panose="020B0500000000000000" pitchFamily="34" charset="-122"/>
              </a:rPr>
              <a:t>在复杂的交易中，标的物有可能处于不断变化的状态，可能对合同效力产生重要影响。</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538" y="1520190"/>
            <a:ext cx="2971800" cy="2575560"/>
          </a:xfrm>
          <a:prstGeom prst="rect">
            <a:avLst/>
          </a:prstGeom>
        </p:spPr>
      </p:pic>
    </p:spTree>
    <p:extLst>
      <p:ext uri="{BB962C8B-B14F-4D97-AF65-F5344CB8AC3E}">
        <p14:creationId xmlns:p14="http://schemas.microsoft.com/office/powerpoint/2010/main" val="1610274734"/>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wipe(left)">
                                      <p:cBhvr>
                                        <p:cTn id="16" dur="500"/>
                                        <p:tgtEl>
                                          <p:spTgt spid="7"/>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500"/>
                                        <p:tgtEl>
                                          <p:spTgt spid="10"/>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left)">
                                      <p:cBhvr>
                                        <p:cTn id="2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10" grpId="0"/>
      <p:bldP spid="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90600" y="1592818"/>
            <a:ext cx="4191000" cy="369332"/>
          </a:xfrm>
          <a:prstGeom prst="rect">
            <a:avLst/>
          </a:prstGeom>
          <a:solidFill>
            <a:schemeClr val="accent2"/>
          </a:solidFill>
        </p:spPr>
        <p:txBody>
          <a:bodyPr wrap="square" rtlCol="0">
            <a:spAutoFit/>
          </a:bodyPr>
          <a:lstStyle/>
          <a:p>
            <a:pPr algn="ctr"/>
            <a:r>
              <a:rPr lang="zh-CN" altLang="en-US" b="1" dirty="0">
                <a:solidFill>
                  <a:schemeClr val="bg1"/>
                </a:solidFill>
                <a:latin typeface="思源黑体" panose="020B0500000000000000" pitchFamily="34" charset="-122"/>
                <a:ea typeface="思源黑体" panose="020B0500000000000000" pitchFamily="34" charset="-122"/>
              </a:rPr>
              <a:t>合同标的的风险防范要点</a:t>
            </a:r>
          </a:p>
        </p:txBody>
      </p:sp>
      <p:sp>
        <p:nvSpPr>
          <p:cNvPr id="3" name="TextBox 2"/>
          <p:cNvSpPr txBox="1"/>
          <p:nvPr/>
        </p:nvSpPr>
        <p:spPr>
          <a:xfrm>
            <a:off x="914400" y="2190750"/>
            <a:ext cx="4572000" cy="507831"/>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应熟悉相关法律法规，审查合同标的是否合法，是否为法律、行政法规禁止或者限制转让的标的物。</a:t>
            </a:r>
            <a:endParaRPr lang="bg-BG" altLang="zh-CN" sz="1350" dirty="0">
              <a:solidFill>
                <a:schemeClr val="bg2">
                  <a:lumMod val="25000"/>
                </a:schemeClr>
              </a:solidFill>
              <a:latin typeface="思源黑体" panose="020B0500000000000000" pitchFamily="34" charset="-122"/>
              <a:ea typeface="思源黑体" panose="020B0500000000000000" pitchFamily="34" charset="-122"/>
            </a:endParaRPr>
          </a:p>
        </p:txBody>
      </p:sp>
      <p:sp>
        <p:nvSpPr>
          <p:cNvPr id="6" name="TextBox 5"/>
          <p:cNvSpPr txBox="1"/>
          <p:nvPr/>
        </p:nvSpPr>
        <p:spPr>
          <a:xfrm>
            <a:off x="914401" y="2902119"/>
            <a:ext cx="4409757" cy="507831"/>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审查合同标的相关条款，查明合同标的名称是否确定。</a:t>
            </a:r>
          </a:p>
          <a:p>
            <a:endParaRPr lang="bg-BG" altLang="zh-CN" sz="1350" dirty="0">
              <a:solidFill>
                <a:schemeClr val="bg2">
                  <a:lumMod val="25000"/>
                </a:schemeClr>
              </a:solidFill>
              <a:latin typeface="思源黑体" panose="020B0500000000000000" pitchFamily="34" charset="-122"/>
              <a:ea typeface="思源黑体" panose="020B0500000000000000" pitchFamily="34" charset="-122"/>
            </a:endParaRPr>
          </a:p>
        </p:txBody>
      </p:sp>
      <p:sp>
        <p:nvSpPr>
          <p:cNvPr id="7" name="TextBox 6"/>
          <p:cNvSpPr txBox="1"/>
          <p:nvPr/>
        </p:nvSpPr>
        <p:spPr>
          <a:xfrm>
            <a:off x="914400" y="3409950"/>
            <a:ext cx="4572000" cy="507831"/>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根据不断变动的现实条件，审查合同标的是否可能给付，明确合同的效力。</a:t>
            </a:r>
            <a:endParaRPr lang="bg-BG" altLang="zh-CN" sz="1500" dirty="0">
              <a:solidFill>
                <a:schemeClr val="bg2">
                  <a:lumMod val="25000"/>
                </a:schemeClr>
              </a:solidFill>
              <a:latin typeface="思源黑体" panose="020B0500000000000000" pitchFamily="34" charset="-122"/>
              <a:ea typeface="思源黑体" panose="020B0500000000000000" pitchFamily="34" charset="-122"/>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5334000" y="1123950"/>
            <a:ext cx="3200400" cy="3200400"/>
          </a:xfrm>
          <a:prstGeom prst="rect">
            <a:avLst/>
          </a:prstGeom>
        </p:spPr>
      </p:pic>
    </p:spTree>
    <p:extLst>
      <p:ext uri="{BB962C8B-B14F-4D97-AF65-F5344CB8AC3E}">
        <p14:creationId xmlns:p14="http://schemas.microsoft.com/office/powerpoint/2010/main" val="1194543570"/>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500" fill="hold"/>
                                        <p:tgtEl>
                                          <p:spTgt spid="7"/>
                                        </p:tgtEl>
                                        <p:attrNameLst>
                                          <p:attrName>ppt_w</p:attrName>
                                        </p:attrNameLst>
                                      </p:cBhvr>
                                      <p:tavLst>
                                        <p:tav tm="0">
                                          <p:val>
                                            <p:fltVal val="0"/>
                                          </p:val>
                                        </p:tav>
                                        <p:tav tm="100000">
                                          <p:val>
                                            <p:strVal val="#ppt_w"/>
                                          </p:val>
                                        </p:tav>
                                      </p:tavLst>
                                    </p:anim>
                                    <p:anim calcmode="lin" valueType="num">
                                      <p:cBhvr>
                                        <p:cTn id="23" dur="500" fill="hold"/>
                                        <p:tgtEl>
                                          <p:spTgt spid="7"/>
                                        </p:tgtEl>
                                        <p:attrNameLst>
                                          <p:attrName>ppt_h</p:attrName>
                                        </p:attrNameLst>
                                      </p:cBhvr>
                                      <p:tavLst>
                                        <p:tav tm="0">
                                          <p:val>
                                            <p:fltVal val="0"/>
                                          </p:val>
                                        </p:tav>
                                        <p:tav tm="100000">
                                          <p:val>
                                            <p:strVal val="#ppt_h"/>
                                          </p:val>
                                        </p:tav>
                                      </p:tavLst>
                                    </p:anim>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fill="hold"/>
                                        <p:tgtEl>
                                          <p:spTgt spid="4"/>
                                        </p:tgtEl>
                                        <p:attrNameLst>
                                          <p:attrName>ppt_x</p:attrName>
                                        </p:attrNameLst>
                                      </p:cBhvr>
                                      <p:tavLst>
                                        <p:tav tm="0">
                                          <p:val>
                                            <p:strVal val="#ppt_x"/>
                                          </p:val>
                                        </p:tav>
                                        <p:tav tm="100000">
                                          <p:val>
                                            <p:strVal val="#ppt_x"/>
                                          </p:val>
                                        </p:tav>
                                      </p:tavLst>
                                    </p:anim>
                                    <p:anim calcmode="lin" valueType="num">
                                      <p:cBhvr additive="base">
                                        <p:cTn id="3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a:spLocks noChangeAspect="1"/>
          </p:cNvSpPr>
          <p:nvPr/>
        </p:nvSpPr>
        <p:spPr bwMode="auto">
          <a:xfrm rot="16200000" flipV="1">
            <a:off x="7425324" y="164445"/>
            <a:ext cx="1892963" cy="1571185"/>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151429" y="1785078"/>
            <a:ext cx="3040768" cy="289559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TextBox 48"/>
          <p:cNvSpPr txBox="1"/>
          <p:nvPr/>
        </p:nvSpPr>
        <p:spPr>
          <a:xfrm>
            <a:off x="1219200" y="1744120"/>
            <a:ext cx="4572000" cy="707886"/>
          </a:xfrm>
          <a:prstGeom prst="rect">
            <a:avLst/>
          </a:prstGeom>
          <a:noFill/>
        </p:spPr>
        <p:txBody>
          <a:bodyPr wrap="square" lIns="0" tIns="0" rIns="0" bIns="0" rtlCol="0">
            <a:spAutoFit/>
          </a:bodyPr>
          <a:lstStyle/>
          <a:p>
            <a:pPr defTabSz="685800"/>
            <a:r>
              <a:rPr lang="zh-CN" altLang="en-US" sz="4600" b="1" spc="4000">
                <a:solidFill>
                  <a:schemeClr val="accent1"/>
                </a:solidFill>
                <a:latin typeface="+mj-ea"/>
                <a:ea typeface="+mj-ea"/>
                <a:cs typeface="+mn-ea"/>
                <a:sym typeface="+mn-lt"/>
              </a:rPr>
              <a:t>权利义务</a:t>
            </a:r>
          </a:p>
        </p:txBody>
      </p:sp>
      <p:sp>
        <p:nvSpPr>
          <p:cNvPr id="17" name="TextBox 48"/>
          <p:cNvSpPr txBox="1"/>
          <p:nvPr/>
        </p:nvSpPr>
        <p:spPr>
          <a:xfrm>
            <a:off x="1219200" y="1047750"/>
            <a:ext cx="2667000" cy="615553"/>
          </a:xfrm>
          <a:prstGeom prst="rect">
            <a:avLst/>
          </a:prstGeom>
          <a:noFill/>
        </p:spPr>
        <p:txBody>
          <a:bodyPr wrap="square" lIns="0" tIns="0" rIns="0" bIns="0" rtlCol="0">
            <a:spAutoFit/>
          </a:bodyPr>
          <a:lstStyle/>
          <a:p>
            <a:pPr defTabSz="685800"/>
            <a:r>
              <a:rPr lang="zh-CN" altLang="en-US" sz="4000" spc="600" smtClean="0">
                <a:solidFill>
                  <a:schemeClr val="accent1"/>
                </a:solidFill>
                <a:latin typeface="+mn-ea"/>
                <a:cs typeface="+mn-ea"/>
                <a:sym typeface="+mn-lt"/>
              </a:rPr>
              <a:t>第四部分</a:t>
            </a:r>
            <a:endParaRPr lang="en-US" altLang="zh-CN" sz="4000" spc="600" dirty="0">
              <a:solidFill>
                <a:schemeClr val="accent1"/>
              </a:solidFill>
              <a:latin typeface="+mn-ea"/>
              <a:cs typeface="+mn-ea"/>
              <a:sym typeface="+mn-lt"/>
            </a:endParaRPr>
          </a:p>
        </p:txBody>
      </p:sp>
      <p:sp>
        <p:nvSpPr>
          <p:cNvPr id="19" name="矩形 18"/>
          <p:cNvSpPr/>
          <p:nvPr/>
        </p:nvSpPr>
        <p:spPr>
          <a:xfrm>
            <a:off x="1143001" y="2495550"/>
            <a:ext cx="4190999" cy="492443"/>
          </a:xfrm>
          <a:prstGeom prst="rect">
            <a:avLst/>
          </a:prstGeom>
        </p:spPr>
        <p:txBody>
          <a:bodyPr wrap="square">
            <a:spAutoFit/>
          </a:bodyPr>
          <a:lstStyle/>
          <a:p>
            <a:pPr>
              <a:lnSpc>
                <a:spcPct val="130000"/>
              </a:lnSpc>
            </a:pPr>
            <a:r>
              <a:rPr lang="en-US" altLang="zh-CN" sz="1000" dirty="0" smtClean="0">
                <a:solidFill>
                  <a:schemeClr val="accent1"/>
                </a:solidFill>
                <a:latin typeface="+mn-ea"/>
              </a:rPr>
              <a:t>performance in workplace execution comes from careful execution workplace </a:t>
            </a:r>
            <a:r>
              <a:rPr lang="en-US" altLang="zh-CN" sz="1000" dirty="0">
                <a:solidFill>
                  <a:schemeClr val="accent1"/>
                </a:solidFill>
                <a:latin typeface="+mn-ea"/>
              </a:rPr>
              <a:t>execution </a:t>
            </a:r>
            <a:r>
              <a:rPr lang="en-US" altLang="zh-CN" sz="1000">
                <a:solidFill>
                  <a:schemeClr val="accent1"/>
                </a:solidFill>
                <a:latin typeface="+mn-ea"/>
              </a:rPr>
              <a:t>comes </a:t>
            </a:r>
            <a:r>
              <a:rPr lang="en-US" altLang="zh-CN" sz="1000" smtClean="0">
                <a:solidFill>
                  <a:schemeClr val="accent1"/>
                </a:solidFill>
                <a:latin typeface="+mn-ea"/>
              </a:rPr>
              <a:t>from</a:t>
            </a:r>
            <a:endParaRPr lang="zh-CN" altLang="en-US" sz="1000" dirty="0">
              <a:solidFill>
                <a:schemeClr val="accent1"/>
              </a:solidFill>
              <a:latin typeface="+mn-ea"/>
            </a:endParaRPr>
          </a:p>
        </p:txBody>
      </p:sp>
      <p:sp>
        <p:nvSpPr>
          <p:cNvPr id="21" name="矩形 20"/>
          <p:cNvSpPr/>
          <p:nvPr/>
        </p:nvSpPr>
        <p:spPr>
          <a:xfrm>
            <a:off x="1131945" y="3223052"/>
            <a:ext cx="3744855" cy="415498"/>
          </a:xfrm>
          <a:prstGeom prst="rect">
            <a:avLst/>
          </a:prstGeom>
        </p:spPr>
        <p:txBody>
          <a:bodyPr wrap="square">
            <a:spAutoFit/>
          </a:bodyPr>
          <a:lstStyle/>
          <a:p>
            <a:r>
              <a:rPr lang="en-US" altLang="zh-CN" sz="2100" smtClean="0">
                <a:solidFill>
                  <a:schemeClr val="accent2"/>
                </a:solidFill>
                <a:latin typeface="+mj-ea"/>
                <a:ea typeface="+mj-ea"/>
              </a:rPr>
              <a:t>CONTRACT LAW TRAINING </a:t>
            </a:r>
            <a:endParaRPr lang="zh-CN" altLang="en-US" sz="2100">
              <a:solidFill>
                <a:schemeClr val="accent2"/>
              </a:solidFill>
              <a:latin typeface="+mj-ea"/>
              <a:ea typeface="+mj-ea"/>
            </a:endParaRPr>
          </a:p>
        </p:txBody>
      </p:sp>
    </p:spTree>
    <p:extLst>
      <p:ext uri="{BB962C8B-B14F-4D97-AF65-F5344CB8AC3E}">
        <p14:creationId xmlns:p14="http://schemas.microsoft.com/office/powerpoint/2010/main" val="2874908589"/>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20" grpId="0" animBg="1"/>
      <p:bldP spid="16" grpId="0"/>
      <p:bldP spid="17" grpId="0"/>
      <p:bldP spid="19"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BEB555DD-AC1F-4E8C-8507-F5CFECF34E09}"/>
              </a:ext>
            </a:extLst>
          </p:cNvPr>
          <p:cNvSpPr/>
          <p:nvPr/>
        </p:nvSpPr>
        <p:spPr>
          <a:xfrm>
            <a:off x="762000" y="1581150"/>
            <a:ext cx="4841562" cy="2391424"/>
          </a:xfrm>
          <a:prstGeom prst="rect">
            <a:avLst/>
          </a:prstGeom>
        </p:spPr>
        <p:txBody>
          <a:bodyPr wrap="square">
            <a:spAutoFit/>
          </a:bodyPr>
          <a:lstStyle/>
          <a:p>
            <a:pPr>
              <a:lnSpc>
                <a:spcPct val="150000"/>
              </a:lnSpc>
              <a:spcBef>
                <a:spcPct val="45000"/>
              </a:spcBef>
              <a:buClr>
                <a:srgbClr val="B01513"/>
              </a:buClr>
            </a:pPr>
            <a:r>
              <a:rPr lang="en-US" altLang="zh-CN" sz="1200" smtClean="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云南省招标投标条例</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第三十五条：“招标人和中标人应当自中标通知书发出之日起</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30</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日内，按照招标文件和中标人投标文件的约定订立书面合同。招标人和投标人不得再订立背离合同实质性内容的其他协议。招标人应当按照合同约定，严格履行资金拨付的义务。”</a:t>
            </a:r>
          </a:p>
          <a:p>
            <a:pPr>
              <a:lnSpc>
                <a:spcPct val="150000"/>
              </a:lnSpc>
              <a:spcBef>
                <a:spcPct val="45000"/>
              </a:spcBef>
              <a:buClr>
                <a:srgbClr val="B01513"/>
              </a:buClr>
            </a:pPr>
            <a:r>
              <a:rPr lang="en-US" altLang="zh-CN" sz="1200" smtClean="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最高人民法院关于审理建设工程施工合同纠纷案件适用法律问题的解释</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第二十一条 ：当事人就同一建设工程另行订立的建设工程施工合同与经过备案的中标合同实质性内容不一致的，应当以备案的中标合同作为结算工程价款的根据。</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5638800" y="1504950"/>
            <a:ext cx="2667000" cy="2753934"/>
          </a:xfrm>
          <a:prstGeom prst="rect">
            <a:avLst/>
          </a:prstGeom>
        </p:spPr>
      </p:pic>
    </p:spTree>
    <p:extLst>
      <p:ext uri="{BB962C8B-B14F-4D97-AF65-F5344CB8AC3E}">
        <p14:creationId xmlns:p14="http://schemas.microsoft.com/office/powerpoint/2010/main" val="380891030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additive="base">
                                        <p:cTn id="12" dur="500" fill="hold"/>
                                        <p:tgtEl>
                                          <p:spTgt spid="2"/>
                                        </p:tgtEl>
                                        <p:attrNameLst>
                                          <p:attrName>ppt_x</p:attrName>
                                        </p:attrNameLst>
                                      </p:cBhvr>
                                      <p:tavLst>
                                        <p:tav tm="0">
                                          <p:val>
                                            <p:strVal val="#ppt_x"/>
                                          </p:val>
                                        </p:tav>
                                        <p:tav tm="100000">
                                          <p:val>
                                            <p:strVal val="#ppt_x"/>
                                          </p:val>
                                        </p:tav>
                                      </p:tavLst>
                                    </p:anim>
                                    <p:anim calcmode="lin" valueType="num">
                                      <p:cBhvr additive="base">
                                        <p:cTn id="1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52F71E49-DEFE-4156-8148-3680ED9EE88B}"/>
              </a:ext>
            </a:extLst>
          </p:cNvPr>
          <p:cNvSpPr/>
          <p:nvPr/>
        </p:nvSpPr>
        <p:spPr>
          <a:xfrm>
            <a:off x="3657600" y="1785548"/>
            <a:ext cx="4648200" cy="2031325"/>
          </a:xfrm>
          <a:prstGeom prst="rect">
            <a:avLst/>
          </a:prstGeom>
        </p:spPr>
        <p:txBody>
          <a:bodyPr wrap="square">
            <a:spAutoFit/>
          </a:bodyPr>
          <a:lstStyle/>
          <a:p>
            <a:pPr>
              <a:lnSpc>
                <a:spcPct val="150000"/>
              </a:lnSpc>
            </a:pPr>
            <a:r>
              <a:rPr lang="zh-CN" altLang="en-US" sz="1200" dirty="0">
                <a:solidFill>
                  <a:schemeClr val="bg2">
                    <a:lumMod val="25000"/>
                  </a:schemeClr>
                </a:solidFill>
                <a:latin typeface="思源黑体" panose="020B0500000000000000" pitchFamily="34" charset="-122"/>
                <a:ea typeface="思源黑体" panose="020B0500000000000000" pitchFamily="34" charset="-122"/>
              </a:rPr>
              <a:t>上海一医院需建一幢楼，通过招投标方式，确定上海一建筑公司中标，双方根据招投标文件内容确定施工合同的内容，并签署、备案。备案的施工合同中约定，合同总价</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7000</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万人民币，医院在合同签订后</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7</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天内预付合同价款的</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25</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％。但实际上，医院并没有那么多预算资金。所以，备案的施工合同签订后，医院又要求与施工单位签订补充协议，约定合同总价下浮</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8</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％，取消预付款。该补充协议未进行备案。工程开工后，医院也未能按补充协议的约定支付进度</a:t>
            </a:r>
            <a:r>
              <a:rPr lang="zh-CN" altLang="en-US" sz="1200">
                <a:solidFill>
                  <a:schemeClr val="bg2">
                    <a:lumMod val="25000"/>
                  </a:schemeClr>
                </a:solidFill>
                <a:latin typeface="思源黑体" panose="020B0500000000000000" pitchFamily="34" charset="-122"/>
                <a:ea typeface="思源黑体" panose="020B0500000000000000" pitchFamily="34" charset="-122"/>
              </a:rPr>
              <a:t>款</a:t>
            </a: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a:t>
            </a:r>
            <a:endParaRPr lang="zh-CN" altLang="en-US" sz="1200" dirty="0">
              <a:solidFill>
                <a:schemeClr val="bg2">
                  <a:lumMod val="25000"/>
                </a:schemeClr>
              </a:solidFill>
              <a:latin typeface="思源黑体" panose="020B0500000000000000" pitchFamily="34" charset="-122"/>
              <a:ea typeface="思源黑体" panose="020B0500000000000000" pitchFamily="34" charset="-122"/>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838200" y="1530873"/>
            <a:ext cx="2667000" cy="2564877"/>
          </a:xfrm>
          <a:prstGeom prst="rect">
            <a:avLst/>
          </a:prstGeom>
        </p:spPr>
      </p:pic>
    </p:spTree>
    <p:extLst>
      <p:ext uri="{BB962C8B-B14F-4D97-AF65-F5344CB8AC3E}">
        <p14:creationId xmlns:p14="http://schemas.microsoft.com/office/powerpoint/2010/main" val="857324099"/>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a:spLocks noChangeAspect="1"/>
          </p:cNvSpPr>
          <p:nvPr/>
        </p:nvSpPr>
        <p:spPr bwMode="auto">
          <a:xfrm rot="16200000" flipV="1">
            <a:off x="7425324" y="164445"/>
            <a:ext cx="1892963" cy="1571185"/>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151429" y="1785078"/>
            <a:ext cx="3040768" cy="289559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TextBox 48"/>
          <p:cNvSpPr txBox="1"/>
          <p:nvPr/>
        </p:nvSpPr>
        <p:spPr>
          <a:xfrm>
            <a:off x="1219200" y="1744120"/>
            <a:ext cx="4572000" cy="707886"/>
          </a:xfrm>
          <a:prstGeom prst="rect">
            <a:avLst/>
          </a:prstGeom>
          <a:noFill/>
        </p:spPr>
        <p:txBody>
          <a:bodyPr wrap="square" lIns="0" tIns="0" rIns="0" bIns="0" rtlCol="0">
            <a:spAutoFit/>
          </a:bodyPr>
          <a:lstStyle/>
          <a:p>
            <a:pPr defTabSz="685800"/>
            <a:r>
              <a:rPr lang="zh-CN" altLang="en-US" sz="4600" b="1" spc="4000">
                <a:solidFill>
                  <a:schemeClr val="accent1"/>
                </a:solidFill>
                <a:latin typeface="+mj-ea"/>
                <a:ea typeface="+mj-ea"/>
                <a:cs typeface="+mn-ea"/>
                <a:sym typeface="+mn-lt"/>
              </a:rPr>
              <a:t>合同形式</a:t>
            </a:r>
          </a:p>
        </p:txBody>
      </p:sp>
      <p:sp>
        <p:nvSpPr>
          <p:cNvPr id="17" name="TextBox 48"/>
          <p:cNvSpPr txBox="1"/>
          <p:nvPr/>
        </p:nvSpPr>
        <p:spPr>
          <a:xfrm>
            <a:off x="1219200" y="1047750"/>
            <a:ext cx="2667000" cy="615553"/>
          </a:xfrm>
          <a:prstGeom prst="rect">
            <a:avLst/>
          </a:prstGeom>
          <a:noFill/>
        </p:spPr>
        <p:txBody>
          <a:bodyPr wrap="square" lIns="0" tIns="0" rIns="0" bIns="0" rtlCol="0">
            <a:spAutoFit/>
          </a:bodyPr>
          <a:lstStyle/>
          <a:p>
            <a:pPr defTabSz="685800"/>
            <a:r>
              <a:rPr lang="zh-CN" altLang="en-US" sz="4000" spc="600" smtClean="0">
                <a:solidFill>
                  <a:schemeClr val="accent1"/>
                </a:solidFill>
                <a:latin typeface="+mn-ea"/>
                <a:cs typeface="+mn-ea"/>
                <a:sym typeface="+mn-lt"/>
              </a:rPr>
              <a:t>第五部分</a:t>
            </a:r>
            <a:endParaRPr lang="en-US" altLang="zh-CN" sz="4000" spc="600" dirty="0">
              <a:solidFill>
                <a:schemeClr val="accent1"/>
              </a:solidFill>
              <a:latin typeface="+mn-ea"/>
              <a:cs typeface="+mn-ea"/>
              <a:sym typeface="+mn-lt"/>
            </a:endParaRPr>
          </a:p>
        </p:txBody>
      </p:sp>
      <p:sp>
        <p:nvSpPr>
          <p:cNvPr id="19" name="矩形 18"/>
          <p:cNvSpPr/>
          <p:nvPr/>
        </p:nvSpPr>
        <p:spPr>
          <a:xfrm>
            <a:off x="1143001" y="2495550"/>
            <a:ext cx="4190999" cy="492443"/>
          </a:xfrm>
          <a:prstGeom prst="rect">
            <a:avLst/>
          </a:prstGeom>
        </p:spPr>
        <p:txBody>
          <a:bodyPr wrap="square">
            <a:spAutoFit/>
          </a:bodyPr>
          <a:lstStyle/>
          <a:p>
            <a:pPr>
              <a:lnSpc>
                <a:spcPct val="130000"/>
              </a:lnSpc>
            </a:pPr>
            <a:r>
              <a:rPr lang="en-US" altLang="zh-CN" sz="1000" dirty="0" smtClean="0">
                <a:solidFill>
                  <a:schemeClr val="accent1"/>
                </a:solidFill>
                <a:latin typeface="+mn-ea"/>
              </a:rPr>
              <a:t>performance in workplace execution comes from careful execution workplace </a:t>
            </a:r>
            <a:r>
              <a:rPr lang="en-US" altLang="zh-CN" sz="1000" dirty="0">
                <a:solidFill>
                  <a:schemeClr val="accent1"/>
                </a:solidFill>
                <a:latin typeface="+mn-ea"/>
              </a:rPr>
              <a:t>execution </a:t>
            </a:r>
            <a:r>
              <a:rPr lang="en-US" altLang="zh-CN" sz="1000">
                <a:solidFill>
                  <a:schemeClr val="accent1"/>
                </a:solidFill>
                <a:latin typeface="+mn-ea"/>
              </a:rPr>
              <a:t>comes </a:t>
            </a:r>
            <a:r>
              <a:rPr lang="en-US" altLang="zh-CN" sz="1000" smtClean="0">
                <a:solidFill>
                  <a:schemeClr val="accent1"/>
                </a:solidFill>
                <a:latin typeface="+mn-ea"/>
              </a:rPr>
              <a:t>from</a:t>
            </a:r>
            <a:endParaRPr lang="zh-CN" altLang="en-US" sz="1000" dirty="0">
              <a:solidFill>
                <a:schemeClr val="accent1"/>
              </a:solidFill>
              <a:latin typeface="+mn-ea"/>
            </a:endParaRPr>
          </a:p>
        </p:txBody>
      </p:sp>
      <p:sp>
        <p:nvSpPr>
          <p:cNvPr id="21" name="矩形 20"/>
          <p:cNvSpPr/>
          <p:nvPr/>
        </p:nvSpPr>
        <p:spPr>
          <a:xfrm>
            <a:off x="1131945" y="3223052"/>
            <a:ext cx="3744855" cy="415498"/>
          </a:xfrm>
          <a:prstGeom prst="rect">
            <a:avLst/>
          </a:prstGeom>
        </p:spPr>
        <p:txBody>
          <a:bodyPr wrap="square">
            <a:spAutoFit/>
          </a:bodyPr>
          <a:lstStyle/>
          <a:p>
            <a:r>
              <a:rPr lang="en-US" altLang="zh-CN" sz="2100" smtClean="0">
                <a:solidFill>
                  <a:schemeClr val="accent2"/>
                </a:solidFill>
                <a:latin typeface="+mj-ea"/>
                <a:ea typeface="+mj-ea"/>
              </a:rPr>
              <a:t>CONTRACT LAW TRAINING </a:t>
            </a:r>
            <a:endParaRPr lang="zh-CN" altLang="en-US" sz="2100">
              <a:solidFill>
                <a:schemeClr val="accent2"/>
              </a:solidFill>
              <a:latin typeface="+mj-ea"/>
              <a:ea typeface="+mj-ea"/>
            </a:endParaRPr>
          </a:p>
        </p:txBody>
      </p:sp>
    </p:spTree>
    <p:extLst>
      <p:ext uri="{BB962C8B-B14F-4D97-AF65-F5344CB8AC3E}">
        <p14:creationId xmlns:p14="http://schemas.microsoft.com/office/powerpoint/2010/main" val="936831356"/>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20" grpId="0" animBg="1"/>
      <p:bldP spid="16" grpId="0"/>
      <p:bldP spid="17" grpId="0"/>
      <p:bldP spid="19" grpId="0"/>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BEB555DD-AC1F-4E8C-8507-F5CFECF34E09}"/>
              </a:ext>
            </a:extLst>
          </p:cNvPr>
          <p:cNvSpPr/>
          <p:nvPr/>
        </p:nvSpPr>
        <p:spPr>
          <a:xfrm>
            <a:off x="838200" y="1628126"/>
            <a:ext cx="4876800" cy="2391424"/>
          </a:xfrm>
          <a:prstGeom prst="rect">
            <a:avLst/>
          </a:prstGeom>
        </p:spPr>
        <p:txBody>
          <a:bodyPr wrap="square">
            <a:spAutoFit/>
          </a:bodyPr>
          <a:lstStyle/>
          <a:p>
            <a:pPr>
              <a:lnSpc>
                <a:spcPct val="150000"/>
              </a:lnSpc>
              <a:spcBef>
                <a:spcPct val="45000"/>
              </a:spcBef>
              <a:buClr>
                <a:srgbClr val="B01513"/>
              </a:buClr>
            </a:pPr>
            <a:r>
              <a:rPr lang="zh-CN" altLang="en-US" sz="1200" dirty="0">
                <a:latin typeface="+mn-ea"/>
              </a:rPr>
              <a:t>公证是公证机构根据自然人、法人或者其他组织的申请，依照法定程序对民事法律行为、有法律意义的事实和文书的真实性、合法性予以证明的活动。必须通过公证机构公证证明的法律行为，公证后才发生法律效力，否则无效（如：变更、撤销公证遗嘱）。不需要通过公证就能生效的法律行为，公证之后具有更强的证据力，法院一般予以直接采用。另外合同法有关于公证效力的规定，如赠予合同的相关</a:t>
            </a:r>
            <a:r>
              <a:rPr lang="zh-CN" altLang="en-US" sz="1200">
                <a:latin typeface="+mn-ea"/>
              </a:rPr>
              <a:t>条款</a:t>
            </a:r>
            <a:r>
              <a:rPr lang="zh-CN" altLang="en-US" sz="1200" smtClean="0">
                <a:latin typeface="+mn-ea"/>
              </a:rPr>
              <a:t>。例如</a:t>
            </a:r>
            <a:r>
              <a:rPr lang="zh-CN" altLang="en-US" sz="1200" dirty="0">
                <a:latin typeface="+mn-ea"/>
              </a:rPr>
              <a:t>云滇会展公司涉及公证类的合同：</a:t>
            </a:r>
            <a:endParaRPr lang="en-US" altLang="zh-CN" sz="1200" dirty="0">
              <a:latin typeface="+mn-ea"/>
            </a:endParaRPr>
          </a:p>
          <a:p>
            <a:pPr>
              <a:lnSpc>
                <a:spcPct val="150000"/>
              </a:lnSpc>
              <a:spcBef>
                <a:spcPct val="45000"/>
              </a:spcBef>
              <a:buClr>
                <a:srgbClr val="B01513"/>
              </a:buClr>
            </a:pPr>
            <a:r>
              <a:rPr lang="en-US" altLang="zh-CN" sz="1200" dirty="0">
                <a:latin typeface="+mn-ea"/>
              </a:rPr>
              <a:t>1</a:t>
            </a:r>
            <a:r>
              <a:rPr lang="zh-CN" altLang="en-US" sz="1200" dirty="0">
                <a:latin typeface="+mn-ea"/>
              </a:rPr>
              <a:t>、经招投标程序签订的工程类合同      </a:t>
            </a:r>
            <a:r>
              <a:rPr lang="en-US" altLang="zh-CN" sz="1200" dirty="0">
                <a:latin typeface="+mn-ea"/>
              </a:rPr>
              <a:t>2</a:t>
            </a:r>
            <a:r>
              <a:rPr lang="zh-CN" altLang="en-US" sz="1200" dirty="0">
                <a:latin typeface="+mn-ea"/>
              </a:rPr>
              <a:t>、商品房买卖合同</a:t>
            </a:r>
          </a:p>
        </p:txBody>
      </p:sp>
      <p:pic>
        <p:nvPicPr>
          <p:cNvPr id="12" name="图片 1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05450" y="1447800"/>
            <a:ext cx="2952750" cy="2952750"/>
          </a:xfrm>
          <a:prstGeom prst="rect">
            <a:avLst/>
          </a:prstGeom>
        </p:spPr>
      </p:pic>
    </p:spTree>
    <p:extLst>
      <p:ext uri="{BB962C8B-B14F-4D97-AF65-F5344CB8AC3E}">
        <p14:creationId xmlns:p14="http://schemas.microsoft.com/office/powerpoint/2010/main" val="76938863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up)">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11"/>
          <p:cNvSpPr>
            <a:spLocks noChangeAspect="1"/>
          </p:cNvSpPr>
          <p:nvPr/>
        </p:nvSpPr>
        <p:spPr bwMode="auto">
          <a:xfrm rot="16200000" flipV="1">
            <a:off x="6824745" y="-105746"/>
            <a:ext cx="2226906" cy="2438395"/>
          </a:xfrm>
          <a:custGeom>
            <a:avLst/>
            <a:gdLst>
              <a:gd name="T0" fmla="*/ 1483 w 2095"/>
              <a:gd name="T1" fmla="*/ 1875 h 1875"/>
              <a:gd name="T2" fmla="*/ 1390 w 2095"/>
              <a:gd name="T3" fmla="*/ 1875 h 1875"/>
              <a:gd name="T4" fmla="*/ 1382 w 2095"/>
              <a:gd name="T5" fmla="*/ 1873 h 1875"/>
              <a:gd name="T6" fmla="*/ 1306 w 2095"/>
              <a:gd name="T7" fmla="*/ 1868 h 1875"/>
              <a:gd name="T8" fmla="*/ 1114 w 2095"/>
              <a:gd name="T9" fmla="*/ 1822 h 1875"/>
              <a:gd name="T10" fmla="*/ 932 w 2095"/>
              <a:gd name="T11" fmla="*/ 1688 h 1875"/>
              <a:gd name="T12" fmla="*/ 849 w 2095"/>
              <a:gd name="T13" fmla="*/ 1538 h 1875"/>
              <a:gd name="T14" fmla="*/ 805 w 2095"/>
              <a:gd name="T15" fmla="*/ 1382 h 1875"/>
              <a:gd name="T16" fmla="*/ 739 w 2095"/>
              <a:gd name="T17" fmla="*/ 1231 h 1875"/>
              <a:gd name="T18" fmla="*/ 615 w 2095"/>
              <a:gd name="T19" fmla="*/ 1108 h 1875"/>
              <a:gd name="T20" fmla="*/ 461 w 2095"/>
              <a:gd name="T21" fmla="*/ 1018 h 1875"/>
              <a:gd name="T22" fmla="*/ 283 w 2095"/>
              <a:gd name="T23" fmla="*/ 928 h 1875"/>
              <a:gd name="T24" fmla="*/ 109 w 2095"/>
              <a:gd name="T25" fmla="*/ 818 h 1875"/>
              <a:gd name="T26" fmla="*/ 27 w 2095"/>
              <a:gd name="T27" fmla="*/ 727 h 1875"/>
              <a:gd name="T28" fmla="*/ 1 w 2095"/>
              <a:gd name="T29" fmla="*/ 632 h 1875"/>
              <a:gd name="T30" fmla="*/ 21 w 2095"/>
              <a:gd name="T31" fmla="*/ 522 h 1875"/>
              <a:gd name="T32" fmla="*/ 108 w 2095"/>
              <a:gd name="T33" fmla="*/ 374 h 1875"/>
              <a:gd name="T34" fmla="*/ 238 w 2095"/>
              <a:gd name="T35" fmla="*/ 232 h 1875"/>
              <a:gd name="T36" fmla="*/ 295 w 2095"/>
              <a:gd name="T37" fmla="*/ 180 h 1875"/>
              <a:gd name="T38" fmla="*/ 375 w 2095"/>
              <a:gd name="T39" fmla="*/ 93 h 1875"/>
              <a:gd name="T40" fmla="*/ 407 w 2095"/>
              <a:gd name="T41" fmla="*/ 0 h 1875"/>
              <a:gd name="T42" fmla="*/ 2095 w 2095"/>
              <a:gd name="T43" fmla="*/ 0 h 1875"/>
              <a:gd name="T44" fmla="*/ 2095 w 2095"/>
              <a:gd name="T45" fmla="*/ 1767 h 1875"/>
              <a:gd name="T46" fmla="*/ 2083 w 2095"/>
              <a:gd name="T47" fmla="*/ 1771 h 1875"/>
              <a:gd name="T48" fmla="*/ 1937 w 2095"/>
              <a:gd name="T49" fmla="*/ 1807 h 1875"/>
              <a:gd name="T50" fmla="*/ 1787 w 2095"/>
              <a:gd name="T51" fmla="*/ 1838 h 1875"/>
              <a:gd name="T52" fmla="*/ 1605 w 2095"/>
              <a:gd name="T53" fmla="*/ 1865 h 1875"/>
              <a:gd name="T54" fmla="*/ 1494 w 2095"/>
              <a:gd name="T55" fmla="*/ 1873 h 1875"/>
              <a:gd name="T56" fmla="*/ 1483 w 2095"/>
              <a:gd name="T57"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95" h="1875">
                <a:moveTo>
                  <a:pt x="1483" y="1875"/>
                </a:moveTo>
                <a:cubicBezTo>
                  <a:pt x="1452" y="1875"/>
                  <a:pt x="1421" y="1875"/>
                  <a:pt x="1390" y="1875"/>
                </a:cubicBezTo>
                <a:cubicBezTo>
                  <a:pt x="1387" y="1874"/>
                  <a:pt x="1384" y="1873"/>
                  <a:pt x="1382" y="1873"/>
                </a:cubicBezTo>
                <a:cubicBezTo>
                  <a:pt x="1356" y="1874"/>
                  <a:pt x="1331" y="1871"/>
                  <a:pt x="1306" y="1868"/>
                </a:cubicBezTo>
                <a:cubicBezTo>
                  <a:pt x="1240" y="1861"/>
                  <a:pt x="1175" y="1847"/>
                  <a:pt x="1114" y="1822"/>
                </a:cubicBezTo>
                <a:cubicBezTo>
                  <a:pt x="1042" y="1792"/>
                  <a:pt x="981" y="1748"/>
                  <a:pt x="932" y="1688"/>
                </a:cubicBezTo>
                <a:cubicBezTo>
                  <a:pt x="896" y="1643"/>
                  <a:pt x="869" y="1592"/>
                  <a:pt x="849" y="1538"/>
                </a:cubicBezTo>
                <a:cubicBezTo>
                  <a:pt x="830" y="1488"/>
                  <a:pt x="816" y="1435"/>
                  <a:pt x="805" y="1382"/>
                </a:cubicBezTo>
                <a:cubicBezTo>
                  <a:pt x="793" y="1328"/>
                  <a:pt x="771" y="1277"/>
                  <a:pt x="739" y="1231"/>
                </a:cubicBezTo>
                <a:cubicBezTo>
                  <a:pt x="706" y="1182"/>
                  <a:pt x="663" y="1143"/>
                  <a:pt x="615" y="1108"/>
                </a:cubicBezTo>
                <a:cubicBezTo>
                  <a:pt x="566" y="1074"/>
                  <a:pt x="514" y="1045"/>
                  <a:pt x="461" y="1018"/>
                </a:cubicBezTo>
                <a:cubicBezTo>
                  <a:pt x="402" y="987"/>
                  <a:pt x="342" y="959"/>
                  <a:pt x="283" y="928"/>
                </a:cubicBezTo>
                <a:cubicBezTo>
                  <a:pt x="222" y="895"/>
                  <a:pt x="163" y="860"/>
                  <a:pt x="109" y="818"/>
                </a:cubicBezTo>
                <a:cubicBezTo>
                  <a:pt x="76" y="792"/>
                  <a:pt x="47" y="763"/>
                  <a:pt x="27" y="727"/>
                </a:cubicBezTo>
                <a:cubicBezTo>
                  <a:pt x="11" y="697"/>
                  <a:pt x="3" y="666"/>
                  <a:pt x="1" y="632"/>
                </a:cubicBezTo>
                <a:cubicBezTo>
                  <a:pt x="0" y="594"/>
                  <a:pt x="8" y="557"/>
                  <a:pt x="21" y="522"/>
                </a:cubicBezTo>
                <a:cubicBezTo>
                  <a:pt x="41" y="468"/>
                  <a:pt x="72" y="419"/>
                  <a:pt x="108" y="374"/>
                </a:cubicBezTo>
                <a:cubicBezTo>
                  <a:pt x="147" y="323"/>
                  <a:pt x="191" y="276"/>
                  <a:pt x="238" y="232"/>
                </a:cubicBezTo>
                <a:cubicBezTo>
                  <a:pt x="257" y="214"/>
                  <a:pt x="276" y="197"/>
                  <a:pt x="295" y="180"/>
                </a:cubicBezTo>
                <a:cubicBezTo>
                  <a:pt x="325" y="154"/>
                  <a:pt x="353" y="126"/>
                  <a:pt x="375" y="93"/>
                </a:cubicBezTo>
                <a:cubicBezTo>
                  <a:pt x="394" y="65"/>
                  <a:pt x="409" y="36"/>
                  <a:pt x="407" y="0"/>
                </a:cubicBezTo>
                <a:cubicBezTo>
                  <a:pt x="969" y="0"/>
                  <a:pt x="1532" y="0"/>
                  <a:pt x="2095" y="0"/>
                </a:cubicBezTo>
                <a:cubicBezTo>
                  <a:pt x="2095" y="589"/>
                  <a:pt x="2095" y="1178"/>
                  <a:pt x="2095" y="1767"/>
                </a:cubicBezTo>
                <a:cubicBezTo>
                  <a:pt x="2091" y="1769"/>
                  <a:pt x="2087" y="1770"/>
                  <a:pt x="2083" y="1771"/>
                </a:cubicBezTo>
                <a:cubicBezTo>
                  <a:pt x="2034" y="1784"/>
                  <a:pt x="1986" y="1796"/>
                  <a:pt x="1937" y="1807"/>
                </a:cubicBezTo>
                <a:cubicBezTo>
                  <a:pt x="1887" y="1819"/>
                  <a:pt x="1837" y="1829"/>
                  <a:pt x="1787" y="1838"/>
                </a:cubicBezTo>
                <a:cubicBezTo>
                  <a:pt x="1726" y="1849"/>
                  <a:pt x="1666" y="1859"/>
                  <a:pt x="1605" y="1865"/>
                </a:cubicBezTo>
                <a:cubicBezTo>
                  <a:pt x="1568" y="1869"/>
                  <a:pt x="1531" y="1872"/>
                  <a:pt x="1494" y="1873"/>
                </a:cubicBezTo>
                <a:cubicBezTo>
                  <a:pt x="1490" y="1873"/>
                  <a:pt x="1486" y="1873"/>
                  <a:pt x="1483" y="1875"/>
                </a:cubicBezTo>
                <a:close/>
              </a:path>
            </a:pathLst>
          </a:custGeom>
          <a:solidFill>
            <a:schemeClr val="accent2"/>
          </a:solidFill>
          <a:ln>
            <a:noFill/>
          </a:ln>
        </p:spPr>
        <p:txBody>
          <a:bodyPr vert="horz" wrap="square" lIns="68562" tIns="34281" rIns="68562" bIns="34281" numCol="1" anchor="t" anchorCtr="0" compatLnSpc="1">
            <a:prstTxWarp prst="textNoShape">
              <a:avLst/>
            </a:prstTxWarp>
          </a:bodyPr>
          <a:lstStyle/>
          <a:p>
            <a:endParaRPr lang="zh-CN" altLang="en-US" sz="1350"/>
          </a:p>
        </p:txBody>
      </p:sp>
      <p:sp>
        <p:nvSpPr>
          <p:cNvPr id="12" name="任意多边形 11"/>
          <p:cNvSpPr>
            <a:spLocks noChangeAspect="1"/>
          </p:cNvSpPr>
          <p:nvPr/>
        </p:nvSpPr>
        <p:spPr bwMode="auto">
          <a:xfrm rot="16200000" flipH="1">
            <a:off x="3145094"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20" name="任意多边形 19"/>
          <p:cNvSpPr>
            <a:spLocks noChangeAspect="1"/>
          </p:cNvSpPr>
          <p:nvPr/>
        </p:nvSpPr>
        <p:spPr bwMode="auto">
          <a:xfrm rot="5400000">
            <a:off x="450062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矩形 15"/>
          <p:cNvSpPr/>
          <p:nvPr/>
        </p:nvSpPr>
        <p:spPr>
          <a:xfrm>
            <a:off x="1089392" y="895350"/>
            <a:ext cx="815608" cy="1418828"/>
          </a:xfrm>
          <a:prstGeom prst="rect">
            <a:avLst/>
          </a:prstGeom>
        </p:spPr>
        <p:txBody>
          <a:bodyPr vert="eaVert" wrap="square" lIns="68580" tIns="34290" rIns="68580" bIns="34290">
            <a:spAutoFit/>
          </a:bodyPr>
          <a:lstStyle/>
          <a:p>
            <a:pPr defTabSz="685800">
              <a:defRPr/>
            </a:pPr>
            <a:r>
              <a:rPr lang="zh-CN" altLang="en-US" sz="4400" b="1" spc="225" dirty="0" smtClean="0">
                <a:solidFill>
                  <a:schemeClr val="accent1"/>
                </a:solidFill>
                <a:latin typeface="+mj-ea"/>
                <a:ea typeface="+mj-ea"/>
                <a:cs typeface="+mn-ea"/>
                <a:sym typeface="+mn-lt"/>
              </a:rPr>
              <a:t>目录</a:t>
            </a:r>
            <a:endParaRPr sz="4400" b="1" spc="225" dirty="0">
              <a:solidFill>
                <a:schemeClr val="accent1"/>
              </a:solidFill>
              <a:latin typeface="+mj-ea"/>
              <a:ea typeface="+mj-ea"/>
              <a:cs typeface="+mn-ea"/>
              <a:sym typeface="+mn-lt"/>
            </a:endParaRPr>
          </a:p>
        </p:txBody>
      </p:sp>
      <p:grpSp>
        <p:nvGrpSpPr>
          <p:cNvPr id="17" name="组合 16"/>
          <p:cNvGrpSpPr/>
          <p:nvPr/>
        </p:nvGrpSpPr>
        <p:grpSpPr>
          <a:xfrm>
            <a:off x="2057400" y="1013890"/>
            <a:ext cx="4190998" cy="321730"/>
            <a:chOff x="3113365" y="1214277"/>
            <a:chExt cx="4449212" cy="321730"/>
          </a:xfrm>
        </p:grpSpPr>
        <p:sp>
          <p:nvSpPr>
            <p:cNvPr id="19" name="文本框 7"/>
            <p:cNvSpPr txBox="1"/>
            <p:nvPr/>
          </p:nvSpPr>
          <p:spPr>
            <a:xfrm>
              <a:off x="3113365" y="1220536"/>
              <a:ext cx="489752" cy="315471"/>
            </a:xfrm>
            <a:prstGeom prst="rect">
              <a:avLst/>
            </a:prstGeom>
            <a:solidFill>
              <a:schemeClr val="accent1"/>
            </a:solidFill>
            <a:ln>
              <a:noFill/>
            </a:ln>
          </p:spPr>
          <p:txBody>
            <a:bodyPr wrap="square" lIns="68580" tIns="34290" rIns="68580" bIns="34290" rtlCol="0">
              <a:spAutoFit/>
            </a:bodyPr>
            <a:lstStyle/>
            <a:p>
              <a:pPr algn="ctr" defTabSz="685800"/>
              <a:r>
                <a:rPr lang="en-US" altLang="zh-CN" sz="1600" dirty="0" smtClean="0">
                  <a:solidFill>
                    <a:schemeClr val="bg1"/>
                  </a:solidFill>
                  <a:latin typeface="+mn-ea"/>
                  <a:cs typeface="+mn-ea"/>
                  <a:sym typeface="+mn-lt"/>
                </a:rPr>
                <a:t>01</a:t>
              </a:r>
              <a:endParaRPr lang="en-US" altLang="zh-CN" sz="1600" dirty="0">
                <a:solidFill>
                  <a:schemeClr val="bg1"/>
                </a:solidFill>
                <a:latin typeface="+mn-ea"/>
                <a:cs typeface="+mn-ea"/>
                <a:sym typeface="+mn-lt"/>
              </a:endParaRPr>
            </a:p>
          </p:txBody>
        </p:sp>
        <p:sp>
          <p:nvSpPr>
            <p:cNvPr id="21" name="文本框 15"/>
            <p:cNvSpPr txBox="1"/>
            <p:nvPr/>
          </p:nvSpPr>
          <p:spPr>
            <a:xfrm>
              <a:off x="3679315" y="1214277"/>
              <a:ext cx="3883262" cy="315471"/>
            </a:xfrm>
            <a:prstGeom prst="rect">
              <a:avLst/>
            </a:prstGeom>
            <a:noFill/>
            <a:ln>
              <a:solidFill>
                <a:schemeClr val="accent1"/>
              </a:solidFill>
            </a:ln>
          </p:spPr>
          <p:txBody>
            <a:bodyPr wrap="square" lIns="68580" tIns="34290" rIns="68580" bIns="34290" rtlCol="0">
              <a:spAutoFit/>
            </a:bodyPr>
            <a:lstStyle/>
            <a:p>
              <a:pPr algn="ctr" defTabSz="685800"/>
              <a:r>
                <a:rPr lang="zh-CN" altLang="en-US" sz="1600">
                  <a:solidFill>
                    <a:schemeClr val="tx1">
                      <a:lumMod val="85000"/>
                      <a:lumOff val="15000"/>
                    </a:schemeClr>
                  </a:solidFill>
                  <a:latin typeface="+mn-ea"/>
                  <a:cs typeface="+mn-ea"/>
                  <a:sym typeface="+mn-lt"/>
                </a:rPr>
                <a:t>合同概述</a:t>
              </a:r>
              <a:endParaRPr lang="zh-CN" altLang="en-US" sz="1600" dirty="0">
                <a:solidFill>
                  <a:schemeClr val="tx1">
                    <a:lumMod val="85000"/>
                    <a:lumOff val="15000"/>
                  </a:schemeClr>
                </a:solidFill>
                <a:latin typeface="+mn-ea"/>
                <a:cs typeface="+mn-ea"/>
                <a:sym typeface="+mn-lt"/>
              </a:endParaRPr>
            </a:p>
          </p:txBody>
        </p:sp>
      </p:grpSp>
      <p:grpSp>
        <p:nvGrpSpPr>
          <p:cNvPr id="22" name="组合 21"/>
          <p:cNvGrpSpPr/>
          <p:nvPr/>
        </p:nvGrpSpPr>
        <p:grpSpPr>
          <a:xfrm>
            <a:off x="2057400" y="1608672"/>
            <a:ext cx="4190998" cy="321730"/>
            <a:chOff x="3113365" y="1214277"/>
            <a:chExt cx="4449212" cy="321730"/>
          </a:xfrm>
        </p:grpSpPr>
        <p:sp>
          <p:nvSpPr>
            <p:cNvPr id="23" name="文本框 7"/>
            <p:cNvSpPr txBox="1"/>
            <p:nvPr/>
          </p:nvSpPr>
          <p:spPr>
            <a:xfrm>
              <a:off x="3113365" y="1220536"/>
              <a:ext cx="489752" cy="315471"/>
            </a:xfrm>
            <a:prstGeom prst="rect">
              <a:avLst/>
            </a:prstGeom>
            <a:solidFill>
              <a:schemeClr val="accent2"/>
            </a:solidFill>
            <a:ln>
              <a:noFill/>
            </a:ln>
          </p:spPr>
          <p:txBody>
            <a:bodyPr wrap="square" lIns="68580" tIns="34290" rIns="68580" bIns="34290" rtlCol="0">
              <a:spAutoFit/>
            </a:bodyPr>
            <a:lstStyle/>
            <a:p>
              <a:pPr algn="ctr" defTabSz="685800"/>
              <a:r>
                <a:rPr lang="en-US" altLang="zh-CN" sz="1600" dirty="0" smtClean="0">
                  <a:solidFill>
                    <a:schemeClr val="bg1"/>
                  </a:solidFill>
                  <a:latin typeface="+mn-ea"/>
                  <a:cs typeface="+mn-ea"/>
                  <a:sym typeface="+mn-lt"/>
                </a:rPr>
                <a:t>02</a:t>
              </a:r>
              <a:endParaRPr lang="en-US" altLang="zh-CN" sz="1600" dirty="0">
                <a:solidFill>
                  <a:schemeClr val="bg1"/>
                </a:solidFill>
                <a:latin typeface="+mn-ea"/>
                <a:cs typeface="+mn-ea"/>
                <a:sym typeface="+mn-lt"/>
              </a:endParaRPr>
            </a:p>
          </p:txBody>
        </p:sp>
        <p:sp>
          <p:nvSpPr>
            <p:cNvPr id="24" name="文本框 15"/>
            <p:cNvSpPr txBox="1"/>
            <p:nvPr/>
          </p:nvSpPr>
          <p:spPr>
            <a:xfrm>
              <a:off x="3679315" y="1214277"/>
              <a:ext cx="3883262" cy="315471"/>
            </a:xfrm>
            <a:prstGeom prst="rect">
              <a:avLst/>
            </a:prstGeom>
            <a:noFill/>
            <a:ln>
              <a:solidFill>
                <a:schemeClr val="accent1"/>
              </a:solidFill>
            </a:ln>
          </p:spPr>
          <p:txBody>
            <a:bodyPr wrap="square" lIns="68580" tIns="34290" rIns="68580" bIns="34290" rtlCol="0">
              <a:spAutoFit/>
            </a:bodyPr>
            <a:lstStyle/>
            <a:p>
              <a:pPr algn="ctr" defTabSz="685800"/>
              <a:r>
                <a:rPr lang="zh-CN" altLang="en-US" sz="1600" smtClean="0">
                  <a:solidFill>
                    <a:schemeClr val="tx1">
                      <a:lumMod val="85000"/>
                      <a:lumOff val="15000"/>
                    </a:schemeClr>
                  </a:solidFill>
                  <a:latin typeface="+mn-ea"/>
                  <a:cs typeface="+mn-ea"/>
                  <a:sym typeface="+mn-lt"/>
                </a:rPr>
                <a:t>主体</a:t>
              </a:r>
              <a:r>
                <a:rPr lang="zh-CN" altLang="en-US" sz="1600">
                  <a:solidFill>
                    <a:schemeClr val="tx1">
                      <a:lumMod val="85000"/>
                      <a:lumOff val="15000"/>
                    </a:schemeClr>
                  </a:solidFill>
                  <a:latin typeface="+mn-ea"/>
                  <a:cs typeface="+mn-ea"/>
                  <a:sym typeface="+mn-lt"/>
                </a:rPr>
                <a:t>审查</a:t>
              </a:r>
              <a:endParaRPr lang="zh-CN" altLang="en-US" sz="1600" dirty="0">
                <a:solidFill>
                  <a:schemeClr val="tx1">
                    <a:lumMod val="85000"/>
                    <a:lumOff val="15000"/>
                  </a:schemeClr>
                </a:solidFill>
                <a:latin typeface="+mn-ea"/>
                <a:cs typeface="+mn-ea"/>
                <a:sym typeface="+mn-lt"/>
              </a:endParaRPr>
            </a:p>
          </p:txBody>
        </p:sp>
      </p:grpSp>
      <p:grpSp>
        <p:nvGrpSpPr>
          <p:cNvPr id="25" name="组合 24"/>
          <p:cNvGrpSpPr/>
          <p:nvPr/>
        </p:nvGrpSpPr>
        <p:grpSpPr>
          <a:xfrm>
            <a:off x="2057400" y="2203455"/>
            <a:ext cx="4190998" cy="321730"/>
            <a:chOff x="3113365" y="1214277"/>
            <a:chExt cx="4449212" cy="321730"/>
          </a:xfrm>
        </p:grpSpPr>
        <p:sp>
          <p:nvSpPr>
            <p:cNvPr id="26" name="文本框 7"/>
            <p:cNvSpPr txBox="1"/>
            <p:nvPr/>
          </p:nvSpPr>
          <p:spPr>
            <a:xfrm>
              <a:off x="3113365" y="1220536"/>
              <a:ext cx="489752" cy="315471"/>
            </a:xfrm>
            <a:prstGeom prst="rect">
              <a:avLst/>
            </a:prstGeom>
            <a:solidFill>
              <a:schemeClr val="accent1"/>
            </a:solidFill>
            <a:ln>
              <a:noFill/>
            </a:ln>
          </p:spPr>
          <p:txBody>
            <a:bodyPr wrap="square" lIns="68580" tIns="34290" rIns="68580" bIns="34290" rtlCol="0">
              <a:spAutoFit/>
            </a:bodyPr>
            <a:lstStyle/>
            <a:p>
              <a:pPr algn="ctr" defTabSz="685800"/>
              <a:r>
                <a:rPr lang="en-US" altLang="zh-CN" sz="1600" dirty="0" smtClean="0">
                  <a:solidFill>
                    <a:schemeClr val="bg1"/>
                  </a:solidFill>
                  <a:latin typeface="+mn-ea"/>
                  <a:cs typeface="+mn-ea"/>
                  <a:sym typeface="+mn-lt"/>
                </a:rPr>
                <a:t>03</a:t>
              </a:r>
              <a:endParaRPr lang="en-US" altLang="zh-CN" sz="1600" dirty="0">
                <a:solidFill>
                  <a:schemeClr val="bg1"/>
                </a:solidFill>
                <a:latin typeface="+mn-ea"/>
                <a:cs typeface="+mn-ea"/>
                <a:sym typeface="+mn-lt"/>
              </a:endParaRPr>
            </a:p>
          </p:txBody>
        </p:sp>
        <p:sp>
          <p:nvSpPr>
            <p:cNvPr id="27" name="文本框 15"/>
            <p:cNvSpPr txBox="1"/>
            <p:nvPr/>
          </p:nvSpPr>
          <p:spPr>
            <a:xfrm>
              <a:off x="3679315" y="1214277"/>
              <a:ext cx="3883262" cy="315471"/>
            </a:xfrm>
            <a:prstGeom prst="rect">
              <a:avLst/>
            </a:prstGeom>
            <a:noFill/>
            <a:ln>
              <a:solidFill>
                <a:schemeClr val="accent1"/>
              </a:solidFill>
            </a:ln>
          </p:spPr>
          <p:txBody>
            <a:bodyPr wrap="square" lIns="68580" tIns="34290" rIns="68580" bIns="34290" rtlCol="0">
              <a:spAutoFit/>
            </a:bodyPr>
            <a:lstStyle/>
            <a:p>
              <a:pPr algn="ctr" defTabSz="685800"/>
              <a:r>
                <a:rPr lang="zh-CN" altLang="en-US" sz="1600">
                  <a:solidFill>
                    <a:schemeClr val="tx1">
                      <a:lumMod val="85000"/>
                      <a:lumOff val="15000"/>
                    </a:schemeClr>
                  </a:solidFill>
                  <a:latin typeface="+mn-ea"/>
                  <a:cs typeface="+mn-ea"/>
                  <a:sym typeface="+mn-lt"/>
                </a:rPr>
                <a:t>合同标的</a:t>
              </a:r>
              <a:endParaRPr lang="zh-CN" altLang="en-US" sz="1600" dirty="0">
                <a:solidFill>
                  <a:schemeClr val="tx1">
                    <a:lumMod val="85000"/>
                    <a:lumOff val="15000"/>
                  </a:schemeClr>
                </a:solidFill>
                <a:latin typeface="+mn-ea"/>
                <a:cs typeface="+mn-ea"/>
                <a:sym typeface="+mn-lt"/>
              </a:endParaRPr>
            </a:p>
          </p:txBody>
        </p:sp>
      </p:grpSp>
      <p:grpSp>
        <p:nvGrpSpPr>
          <p:cNvPr id="28" name="组合 27"/>
          <p:cNvGrpSpPr/>
          <p:nvPr/>
        </p:nvGrpSpPr>
        <p:grpSpPr>
          <a:xfrm>
            <a:off x="2057400" y="2798238"/>
            <a:ext cx="4190998" cy="321730"/>
            <a:chOff x="3113365" y="1214277"/>
            <a:chExt cx="4449212" cy="321730"/>
          </a:xfrm>
        </p:grpSpPr>
        <p:sp>
          <p:nvSpPr>
            <p:cNvPr id="29" name="文本框 7"/>
            <p:cNvSpPr txBox="1"/>
            <p:nvPr/>
          </p:nvSpPr>
          <p:spPr>
            <a:xfrm>
              <a:off x="3113365" y="1220536"/>
              <a:ext cx="489752" cy="315471"/>
            </a:xfrm>
            <a:prstGeom prst="rect">
              <a:avLst/>
            </a:prstGeom>
            <a:solidFill>
              <a:schemeClr val="accent2"/>
            </a:solidFill>
            <a:ln>
              <a:noFill/>
            </a:ln>
          </p:spPr>
          <p:txBody>
            <a:bodyPr wrap="square" lIns="68580" tIns="34290" rIns="68580" bIns="34290" rtlCol="0">
              <a:spAutoFit/>
            </a:bodyPr>
            <a:lstStyle/>
            <a:p>
              <a:pPr algn="ctr" defTabSz="685800"/>
              <a:r>
                <a:rPr lang="en-US" altLang="zh-CN" sz="1600" dirty="0" smtClean="0">
                  <a:solidFill>
                    <a:schemeClr val="bg1"/>
                  </a:solidFill>
                  <a:latin typeface="+mn-ea"/>
                  <a:cs typeface="+mn-ea"/>
                  <a:sym typeface="+mn-lt"/>
                </a:rPr>
                <a:t>04</a:t>
              </a:r>
              <a:endParaRPr lang="en-US" altLang="zh-CN" sz="1600" dirty="0">
                <a:solidFill>
                  <a:schemeClr val="bg1"/>
                </a:solidFill>
                <a:latin typeface="+mn-ea"/>
                <a:cs typeface="+mn-ea"/>
                <a:sym typeface="+mn-lt"/>
              </a:endParaRPr>
            </a:p>
          </p:txBody>
        </p:sp>
        <p:sp>
          <p:nvSpPr>
            <p:cNvPr id="30" name="文本框 15"/>
            <p:cNvSpPr txBox="1"/>
            <p:nvPr/>
          </p:nvSpPr>
          <p:spPr>
            <a:xfrm>
              <a:off x="3679315" y="1214277"/>
              <a:ext cx="3883262" cy="315471"/>
            </a:xfrm>
            <a:prstGeom prst="rect">
              <a:avLst/>
            </a:prstGeom>
            <a:noFill/>
            <a:ln>
              <a:solidFill>
                <a:schemeClr val="accent1"/>
              </a:solidFill>
            </a:ln>
          </p:spPr>
          <p:txBody>
            <a:bodyPr wrap="square" lIns="68580" tIns="34290" rIns="68580" bIns="34290" rtlCol="0">
              <a:spAutoFit/>
            </a:bodyPr>
            <a:lstStyle/>
            <a:p>
              <a:pPr algn="ctr" defTabSz="685800"/>
              <a:r>
                <a:rPr lang="zh-CN" altLang="en-US" sz="1600">
                  <a:solidFill>
                    <a:schemeClr val="tx1">
                      <a:lumMod val="85000"/>
                      <a:lumOff val="15000"/>
                    </a:schemeClr>
                  </a:solidFill>
                  <a:latin typeface="+mn-ea"/>
                  <a:cs typeface="+mn-ea"/>
                  <a:sym typeface="+mn-lt"/>
                </a:rPr>
                <a:t>权利义务</a:t>
              </a:r>
              <a:endParaRPr lang="zh-CN" altLang="en-US" sz="1600" dirty="0">
                <a:solidFill>
                  <a:schemeClr val="tx1">
                    <a:lumMod val="85000"/>
                    <a:lumOff val="15000"/>
                  </a:schemeClr>
                </a:solidFill>
                <a:latin typeface="+mn-ea"/>
                <a:cs typeface="+mn-ea"/>
                <a:sym typeface="+mn-lt"/>
              </a:endParaRPr>
            </a:p>
          </p:txBody>
        </p:sp>
      </p:grpSp>
      <p:grpSp>
        <p:nvGrpSpPr>
          <p:cNvPr id="31" name="组合 30"/>
          <p:cNvGrpSpPr/>
          <p:nvPr/>
        </p:nvGrpSpPr>
        <p:grpSpPr>
          <a:xfrm>
            <a:off x="2057400" y="3393020"/>
            <a:ext cx="4190998" cy="321730"/>
            <a:chOff x="3113365" y="1214277"/>
            <a:chExt cx="4449212" cy="321730"/>
          </a:xfrm>
        </p:grpSpPr>
        <p:sp>
          <p:nvSpPr>
            <p:cNvPr id="32" name="文本框 7"/>
            <p:cNvSpPr txBox="1"/>
            <p:nvPr/>
          </p:nvSpPr>
          <p:spPr>
            <a:xfrm>
              <a:off x="3113365" y="1220536"/>
              <a:ext cx="489752" cy="315471"/>
            </a:xfrm>
            <a:prstGeom prst="rect">
              <a:avLst/>
            </a:prstGeom>
            <a:solidFill>
              <a:schemeClr val="accent1"/>
            </a:solidFill>
            <a:ln>
              <a:noFill/>
            </a:ln>
          </p:spPr>
          <p:txBody>
            <a:bodyPr wrap="square" lIns="68580" tIns="34290" rIns="68580" bIns="34290" rtlCol="0">
              <a:spAutoFit/>
            </a:bodyPr>
            <a:lstStyle/>
            <a:p>
              <a:pPr algn="ctr" defTabSz="685800"/>
              <a:r>
                <a:rPr lang="en-US" altLang="zh-CN" sz="1600" dirty="0" smtClean="0">
                  <a:solidFill>
                    <a:schemeClr val="bg1"/>
                  </a:solidFill>
                  <a:latin typeface="+mn-ea"/>
                  <a:cs typeface="+mn-ea"/>
                  <a:sym typeface="+mn-lt"/>
                </a:rPr>
                <a:t>05</a:t>
              </a:r>
              <a:endParaRPr lang="en-US" altLang="zh-CN" sz="1600" dirty="0">
                <a:solidFill>
                  <a:schemeClr val="bg1"/>
                </a:solidFill>
                <a:latin typeface="+mn-ea"/>
                <a:cs typeface="+mn-ea"/>
                <a:sym typeface="+mn-lt"/>
              </a:endParaRPr>
            </a:p>
          </p:txBody>
        </p:sp>
        <p:sp>
          <p:nvSpPr>
            <p:cNvPr id="33" name="文本框 15"/>
            <p:cNvSpPr txBox="1"/>
            <p:nvPr/>
          </p:nvSpPr>
          <p:spPr>
            <a:xfrm>
              <a:off x="3679315" y="1214277"/>
              <a:ext cx="3883262" cy="315471"/>
            </a:xfrm>
            <a:prstGeom prst="rect">
              <a:avLst/>
            </a:prstGeom>
            <a:noFill/>
            <a:ln>
              <a:solidFill>
                <a:schemeClr val="accent1"/>
              </a:solidFill>
            </a:ln>
          </p:spPr>
          <p:txBody>
            <a:bodyPr wrap="square" lIns="68580" tIns="34290" rIns="68580" bIns="34290" rtlCol="0">
              <a:spAutoFit/>
            </a:bodyPr>
            <a:lstStyle/>
            <a:p>
              <a:pPr algn="ctr" defTabSz="685800"/>
              <a:r>
                <a:rPr lang="zh-CN" altLang="en-US" sz="1600" smtClean="0">
                  <a:solidFill>
                    <a:schemeClr val="tx1">
                      <a:lumMod val="85000"/>
                      <a:lumOff val="15000"/>
                    </a:schemeClr>
                  </a:solidFill>
                  <a:latin typeface="+mn-ea"/>
                  <a:cs typeface="+mn-ea"/>
                  <a:sym typeface="+mn-lt"/>
                </a:rPr>
                <a:t>合同形式</a:t>
              </a:r>
              <a:endParaRPr lang="zh-CN" altLang="en-US" sz="1600" dirty="0">
                <a:solidFill>
                  <a:schemeClr val="tx1">
                    <a:lumMod val="85000"/>
                    <a:lumOff val="15000"/>
                  </a:schemeClr>
                </a:solidFill>
                <a:latin typeface="+mn-ea"/>
                <a:cs typeface="+mn-ea"/>
                <a:sym typeface="+mn-lt"/>
              </a:endParaRPr>
            </a:p>
          </p:txBody>
        </p:sp>
      </p:grpSp>
      <p:sp>
        <p:nvSpPr>
          <p:cNvPr id="34" name="矩形 33"/>
          <p:cNvSpPr/>
          <p:nvPr/>
        </p:nvSpPr>
        <p:spPr>
          <a:xfrm>
            <a:off x="7433904" y="590550"/>
            <a:ext cx="1481496" cy="584775"/>
          </a:xfrm>
          <a:prstGeom prst="rect">
            <a:avLst/>
          </a:prstGeom>
        </p:spPr>
        <p:txBody>
          <a:bodyPr wrap="none">
            <a:spAutoFit/>
          </a:bodyPr>
          <a:lstStyle/>
          <a:p>
            <a:r>
              <a:rPr lang="en-US" altLang="zh-CN" sz="1200" smtClean="0">
                <a:solidFill>
                  <a:schemeClr val="bg1"/>
                </a:solidFill>
                <a:latin typeface="+mj-ea"/>
                <a:ea typeface="+mj-ea"/>
              </a:rPr>
              <a:t>CONTRACT LAW </a:t>
            </a:r>
          </a:p>
          <a:p>
            <a:r>
              <a:rPr lang="en-US" altLang="zh-CN" sz="2000" smtClean="0">
                <a:solidFill>
                  <a:schemeClr val="bg1"/>
                </a:solidFill>
                <a:latin typeface="+mj-ea"/>
                <a:ea typeface="+mj-ea"/>
              </a:rPr>
              <a:t>TRAINING </a:t>
            </a:r>
            <a:endParaRPr lang="zh-CN" altLang="en-US" sz="1400">
              <a:solidFill>
                <a:schemeClr val="bg1"/>
              </a:solidFill>
              <a:latin typeface="+mj-ea"/>
              <a:ea typeface="+mj-ea"/>
            </a:endParaRPr>
          </a:p>
        </p:txBody>
      </p:sp>
      <p:pic>
        <p:nvPicPr>
          <p:cNvPr id="5" name="图片 4"/>
          <p:cNvPicPr>
            <a:picLocks noChangeAspect="1"/>
          </p:cNvPicPr>
          <p:nvPr/>
        </p:nvPicPr>
        <p:blipFill>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789212" y="2671660"/>
            <a:ext cx="985980" cy="2035062"/>
          </a:xfrm>
          <a:prstGeom prst="rect">
            <a:avLst/>
          </a:prstGeom>
        </p:spPr>
      </p:pic>
      <p:pic>
        <p:nvPicPr>
          <p:cNvPr id="11" name="图片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flipH="1">
            <a:off x="6248398" y="2836505"/>
            <a:ext cx="2514600" cy="2317025"/>
          </a:xfrm>
          <a:prstGeom prst="rect">
            <a:avLst/>
          </a:prstGeom>
        </p:spPr>
      </p:pic>
    </p:spTree>
    <p:extLst>
      <p:ext uri="{BB962C8B-B14F-4D97-AF65-F5344CB8AC3E}">
        <p14:creationId xmlns:p14="http://schemas.microsoft.com/office/powerpoint/2010/main" val="1831001578"/>
      </p:ext>
    </p:extLst>
  </p:cSld>
  <p:clrMapOvr>
    <a:masterClrMapping/>
  </p:clrMapOvr>
  <mc:AlternateContent xmlns:mc="http://schemas.openxmlformats.org/markup-compatibility/2006">
    <mc:Choice xmlns:p14="http://schemas.microsoft.com/office/powerpoint/2010/main" Requires="p14">
      <p:transition spd="slow" p14:dur="1250" advTm="0">
        <p14:flip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1+#ppt_w/2"/>
                                          </p:val>
                                        </p:tav>
                                        <p:tav tm="100000">
                                          <p:val>
                                            <p:strVal val="#ppt_x"/>
                                          </p:val>
                                        </p:tav>
                                      </p:tavLst>
                                    </p:anim>
                                    <p:anim calcmode="lin" valueType="num">
                                      <p:cBhvr additive="base">
                                        <p:cTn id="16" dur="500" fill="hold"/>
                                        <p:tgtEl>
                                          <p:spTgt spid="14"/>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fill="hold"/>
                                        <p:tgtEl>
                                          <p:spTgt spid="5"/>
                                        </p:tgtEl>
                                        <p:attrNameLst>
                                          <p:attrName>ppt_x</p:attrName>
                                        </p:attrNameLst>
                                      </p:cBhvr>
                                      <p:tavLst>
                                        <p:tav tm="0">
                                          <p:val>
                                            <p:strVal val="0-#ppt_w/2"/>
                                          </p:val>
                                        </p:tav>
                                        <p:tav tm="100000">
                                          <p:val>
                                            <p:strVal val="#ppt_x"/>
                                          </p:val>
                                        </p:tav>
                                      </p:tavLst>
                                    </p:anim>
                                    <p:anim calcmode="lin" valueType="num">
                                      <p:cBhvr additive="base">
                                        <p:cTn id="22" dur="500" fill="hold"/>
                                        <p:tgtEl>
                                          <p:spTgt spid="5"/>
                                        </p:tgtEl>
                                        <p:attrNameLst>
                                          <p:attrName>ppt_y</p:attrName>
                                        </p:attrNameLst>
                                      </p:cBhvr>
                                      <p:tavLst>
                                        <p:tav tm="0">
                                          <p:val>
                                            <p:strVal val="#ppt_y"/>
                                          </p:val>
                                        </p:tav>
                                        <p:tav tm="100000">
                                          <p:val>
                                            <p:strVal val="#ppt_y"/>
                                          </p:val>
                                        </p:tav>
                                      </p:tavLst>
                                    </p:anim>
                                  </p:childTnLst>
                                </p:cTn>
                              </p:par>
                              <p:par>
                                <p:cTn id="23" presetID="2" presetClass="entr" presetSubtype="6"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additive="base">
                                        <p:cTn id="25" dur="500" fill="hold"/>
                                        <p:tgtEl>
                                          <p:spTgt spid="11"/>
                                        </p:tgtEl>
                                        <p:attrNameLst>
                                          <p:attrName>ppt_x</p:attrName>
                                        </p:attrNameLst>
                                      </p:cBhvr>
                                      <p:tavLst>
                                        <p:tav tm="0">
                                          <p:val>
                                            <p:strVal val="1+#ppt_w/2"/>
                                          </p:val>
                                        </p:tav>
                                        <p:tav tm="100000">
                                          <p:val>
                                            <p:strVal val="#ppt_x"/>
                                          </p:val>
                                        </p:tav>
                                      </p:tavLst>
                                    </p:anim>
                                    <p:anim calcmode="lin" valueType="num">
                                      <p:cBhvr additive="base">
                                        <p:cTn id="26" dur="500" fill="hold"/>
                                        <p:tgtEl>
                                          <p:spTgt spid="11"/>
                                        </p:tgtEl>
                                        <p:attrNameLst>
                                          <p:attrName>ppt_y</p:attrName>
                                        </p:attrNameLst>
                                      </p:cBhvr>
                                      <p:tavLst>
                                        <p:tav tm="0">
                                          <p:val>
                                            <p:strVal val="1+#ppt_h/2"/>
                                          </p:val>
                                        </p:tav>
                                        <p:tav tm="100000">
                                          <p:val>
                                            <p:strVal val="#ppt_y"/>
                                          </p:val>
                                        </p:tav>
                                      </p:tavLst>
                                    </p:anim>
                                  </p:childTnLst>
                                </p:cTn>
                              </p:par>
                              <p:par>
                                <p:cTn id="27" presetID="10"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animEffect transition="in" filter="fade">
                                      <p:cBhvr>
                                        <p:cTn id="29" dur="500"/>
                                        <p:tgtEl>
                                          <p:spTgt spid="34"/>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fill="hold"/>
                                        <p:tgtEl>
                                          <p:spTgt spid="16"/>
                                        </p:tgtEl>
                                        <p:attrNameLst>
                                          <p:attrName>ppt_x</p:attrName>
                                        </p:attrNameLst>
                                      </p:cBhvr>
                                      <p:tavLst>
                                        <p:tav tm="0">
                                          <p:val>
                                            <p:strVal val="#ppt_x"/>
                                          </p:val>
                                        </p:tav>
                                        <p:tav tm="100000">
                                          <p:val>
                                            <p:strVal val="#ppt_x"/>
                                          </p:val>
                                        </p:tav>
                                      </p:tavLst>
                                    </p:anim>
                                    <p:anim calcmode="lin" valueType="num">
                                      <p:cBhvr additive="base">
                                        <p:cTn id="35"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nodeType="click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left)">
                                      <p:cBhvr>
                                        <p:cTn id="40" dur="500"/>
                                        <p:tgtEl>
                                          <p:spTgt spid="17"/>
                                        </p:tgtEl>
                                      </p:cBhvr>
                                    </p:animEffect>
                                  </p:childTnLst>
                                </p:cTn>
                              </p:par>
                              <p:par>
                                <p:cTn id="41" presetID="22" presetClass="entr" presetSubtype="8" fill="hold" nodeType="with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left)">
                                      <p:cBhvr>
                                        <p:cTn id="43" dur="500"/>
                                        <p:tgtEl>
                                          <p:spTgt spid="22"/>
                                        </p:tgtEl>
                                      </p:cBhvr>
                                    </p:animEffect>
                                  </p:childTnLst>
                                </p:cTn>
                              </p:par>
                              <p:par>
                                <p:cTn id="44" presetID="22" presetClass="entr" presetSubtype="8"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Effect transition="in" filter="wipe(left)">
                                      <p:cBhvr>
                                        <p:cTn id="46" dur="500"/>
                                        <p:tgtEl>
                                          <p:spTgt spid="25"/>
                                        </p:tgtEl>
                                      </p:cBhvr>
                                    </p:animEffect>
                                  </p:childTnLst>
                                </p:cTn>
                              </p:par>
                              <p:par>
                                <p:cTn id="47" presetID="22" presetClass="entr" presetSubtype="8"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wipe(left)">
                                      <p:cBhvr>
                                        <p:cTn id="49" dur="500"/>
                                        <p:tgtEl>
                                          <p:spTgt spid="28"/>
                                        </p:tgtEl>
                                      </p:cBhvr>
                                    </p:animEffect>
                                  </p:childTnLst>
                                </p:cTn>
                              </p:par>
                              <p:par>
                                <p:cTn id="50" presetID="22" presetClass="entr" presetSubtype="8" fill="hold"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wipe(left)">
                                      <p:cBhvr>
                                        <p:cTn id="5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20" grpId="0" animBg="1"/>
      <p:bldP spid="16"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5">
            <a:extLst>
              <a:ext uri="{FF2B5EF4-FFF2-40B4-BE49-F238E27FC236}">
                <a16:creationId xmlns:a16="http://schemas.microsoft.com/office/drawing/2014/main" xmlns="" id="{EFA7A546-826A-4B53-A179-424B22BFFAFD}"/>
              </a:ext>
            </a:extLst>
          </p:cNvPr>
          <p:cNvSpPr txBox="1"/>
          <p:nvPr/>
        </p:nvSpPr>
        <p:spPr>
          <a:xfrm>
            <a:off x="3886200" y="1711226"/>
            <a:ext cx="4495800" cy="2308324"/>
          </a:xfrm>
          <a:prstGeom prst="rect">
            <a:avLst/>
          </a:prstGeom>
          <a:noFill/>
        </p:spPr>
        <p:txBody>
          <a:bodyPr wrap="square" rtlCol="0">
            <a:spAutoFit/>
          </a:bodyPr>
          <a:lstStyle/>
          <a:p>
            <a:pPr>
              <a:lnSpc>
                <a:spcPct val="150000"/>
              </a:lnSpc>
            </a:pPr>
            <a:r>
              <a:rPr lang="zh-CN" altLang="en-US" sz="1200" dirty="0">
                <a:solidFill>
                  <a:schemeClr val="bg2">
                    <a:lumMod val="25000"/>
                  </a:schemeClr>
                </a:solidFill>
                <a:latin typeface="思源黑体" panose="020B0500000000000000" pitchFamily="34" charset="-122"/>
                <a:ea typeface="思源黑体" panose="020B0500000000000000" pitchFamily="34" charset="-122"/>
              </a:rPr>
              <a:t>经公证的合同，法院应直接认定其真实性，但关于合同条款是否已经能切实保护合同某一方的利益则不是公证。一般而言，法定公证事项应当限于公益性比较强的事项，如国家</a:t>
            </a:r>
            <a:r>
              <a:rPr lang="zh-CN" altLang="en-US" sz="1200">
                <a:solidFill>
                  <a:schemeClr val="bg2">
                    <a:lumMod val="25000"/>
                  </a:schemeClr>
                </a:solidFill>
                <a:latin typeface="思源黑体" panose="020B0500000000000000" pitchFamily="34" charset="-122"/>
                <a:ea typeface="思源黑体" panose="020B0500000000000000" pitchFamily="34" charset="-122"/>
              </a:rPr>
              <a:t>重大</a:t>
            </a: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建设项目</a:t>
            </a:r>
            <a:endParaRPr lang="en-US" altLang="zh-CN" sz="1200" smtClean="0">
              <a:solidFill>
                <a:schemeClr val="bg2">
                  <a:lumMod val="25000"/>
                </a:schemeClr>
              </a:solidFill>
              <a:latin typeface="思源黑体" panose="020B0500000000000000" pitchFamily="34" charset="-122"/>
              <a:ea typeface="思源黑体" panose="020B0500000000000000" pitchFamily="34" charset="-122"/>
            </a:endParaRPr>
          </a:p>
          <a:p>
            <a:pPr>
              <a:lnSpc>
                <a:spcPct val="150000"/>
              </a:lnSpc>
            </a:pPr>
            <a:endParaRPr lang="en-US" altLang="zh-CN" sz="1200">
              <a:solidFill>
                <a:schemeClr val="bg2">
                  <a:lumMod val="25000"/>
                </a:schemeClr>
              </a:solidFill>
              <a:latin typeface="思源黑体" panose="020B0500000000000000" pitchFamily="34" charset="-122"/>
              <a:ea typeface="思源黑体" panose="020B0500000000000000" pitchFamily="34" charset="-122"/>
            </a:endParaRPr>
          </a:p>
          <a:p>
            <a:pPr>
              <a:lnSpc>
                <a:spcPct val="150000"/>
              </a:lnSpc>
            </a:pPr>
            <a:endParaRPr lang="en-US" altLang="zh-CN" sz="1200" smtClean="0">
              <a:solidFill>
                <a:schemeClr val="bg2">
                  <a:lumMod val="25000"/>
                </a:schemeClr>
              </a:solidFill>
              <a:latin typeface="思源黑体" panose="020B0500000000000000" pitchFamily="34" charset="-122"/>
              <a:ea typeface="思源黑体" panose="020B0500000000000000" pitchFamily="34" charset="-122"/>
            </a:endParaRPr>
          </a:p>
          <a:p>
            <a:pPr>
              <a:lnSpc>
                <a:spcPct val="150000"/>
              </a:lnSpc>
            </a:pP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政府</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采购项目的招投标、发行、销毁债券、彩票等涉及社会公众利益的活动必须公证，而对于非涉及公益的事项不宜作强制性规定，是否公证应由当事人自由决定。</a:t>
            </a: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1143000"/>
            <a:ext cx="3486150" cy="3486150"/>
          </a:xfrm>
          <a:prstGeom prst="rect">
            <a:avLst/>
          </a:prstGeom>
        </p:spPr>
      </p:pic>
    </p:spTree>
    <p:extLst>
      <p:ext uri="{BB962C8B-B14F-4D97-AF65-F5344CB8AC3E}">
        <p14:creationId xmlns:p14="http://schemas.microsoft.com/office/powerpoint/2010/main" val="6731621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up)">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 xmlns:a16="http://schemas.microsoft.com/office/drawing/2014/main" id="{AB7D5B25-7382-46A5-9C35-F1D4ACF52B3B}"/>
              </a:ext>
            </a:extLst>
          </p:cNvPr>
          <p:cNvSpPr txBox="1"/>
          <p:nvPr/>
        </p:nvSpPr>
        <p:spPr>
          <a:xfrm>
            <a:off x="1143000" y="1200150"/>
            <a:ext cx="6768211" cy="2239074"/>
          </a:xfrm>
          <a:prstGeom prst="rect">
            <a:avLst/>
          </a:prstGeom>
          <a:noFill/>
        </p:spPr>
        <p:txBody>
          <a:bodyPr wrap="square" rtlCol="0">
            <a:spAutoFit/>
          </a:bodyPr>
          <a:lstStyle/>
          <a:p>
            <a:pPr algn="ctr">
              <a:lnSpc>
                <a:spcPct val="150000"/>
              </a:lnSpc>
            </a:pPr>
            <a:r>
              <a:rPr lang="zh-CN" altLang="en-US" sz="2100" b="1" dirty="0">
                <a:solidFill>
                  <a:schemeClr val="tx1">
                    <a:lumMod val="85000"/>
                    <a:lumOff val="15000"/>
                  </a:schemeClr>
                </a:solidFill>
                <a:latin typeface="+mj-ea"/>
                <a:ea typeface="+mj-ea"/>
              </a:rPr>
              <a:t>版权声明</a:t>
            </a:r>
          </a:p>
          <a:p>
            <a:pPr algn="just">
              <a:lnSpc>
                <a:spcPct val="150000"/>
              </a:lnSpc>
            </a:pPr>
            <a:endParaRPr lang="zh-CN" altLang="en-US" sz="900" dirty="0">
              <a:solidFill>
                <a:schemeClr val="tx1">
                  <a:lumMod val="85000"/>
                  <a:lumOff val="15000"/>
                </a:schemeClr>
              </a:solidFill>
              <a:latin typeface="+mn-ea"/>
            </a:endParaRPr>
          </a:p>
          <a:p>
            <a:pPr algn="just">
              <a:lnSpc>
                <a:spcPct val="150000"/>
              </a:lnSpc>
            </a:pPr>
            <a:r>
              <a:rPr lang="zh-CN" altLang="en-US" sz="900" dirty="0">
                <a:solidFill>
                  <a:schemeClr val="tx1">
                    <a:lumMod val="85000"/>
                    <a:lumOff val="15000"/>
                  </a:schemeClr>
                </a:solidFill>
                <a:latin typeface="+mn-ea"/>
              </a:rPr>
              <a:t>感谢您下载平台上提供的</a:t>
            </a:r>
            <a:r>
              <a:rPr lang="en-US" altLang="zh-CN" sz="900" dirty="0">
                <a:solidFill>
                  <a:schemeClr val="tx1">
                    <a:lumMod val="85000"/>
                    <a:lumOff val="15000"/>
                  </a:schemeClr>
                </a:solidFill>
                <a:latin typeface="+mn-ea"/>
              </a:rPr>
              <a:t>PPT</a:t>
            </a:r>
            <a:r>
              <a:rPr lang="zh-CN" altLang="en-US" sz="900" dirty="0">
                <a:solidFill>
                  <a:schemeClr val="tx1">
                    <a:lumMod val="85000"/>
                    <a:lumOff val="15000"/>
                  </a:schemeClr>
                </a:solidFill>
                <a:latin typeface="+mn-ea"/>
              </a:rPr>
              <a:t>作品，为了您和熊猫办公以及原创作者的利益，请勿复制、传播、销售，否则将承担法律责任！熊猫办公将对作品进行维权，按照传播下载次数进行十倍的索取赔偿！</a:t>
            </a:r>
            <a:endParaRPr lang="en-US" altLang="zh-CN" sz="900" dirty="0">
              <a:solidFill>
                <a:schemeClr val="tx1">
                  <a:lumMod val="85000"/>
                  <a:lumOff val="15000"/>
                </a:schemeClr>
              </a:solidFill>
              <a:latin typeface="+mn-ea"/>
            </a:endParaRPr>
          </a:p>
          <a:p>
            <a:pPr algn="just">
              <a:lnSpc>
                <a:spcPct val="150000"/>
              </a:lnSpc>
            </a:pPr>
            <a:endParaRPr lang="zh-CN" altLang="en-US" sz="900" dirty="0">
              <a:solidFill>
                <a:schemeClr val="tx1">
                  <a:lumMod val="85000"/>
                  <a:lumOff val="15000"/>
                </a:schemeClr>
              </a:solidFill>
              <a:latin typeface="+mn-ea"/>
            </a:endParaRPr>
          </a:p>
          <a:p>
            <a:pPr algn="just">
              <a:lnSpc>
                <a:spcPct val="150000"/>
              </a:lnSpc>
            </a:pPr>
            <a:r>
              <a:rPr lang="en-US" altLang="zh-CN" sz="900" dirty="0">
                <a:solidFill>
                  <a:schemeClr val="tx1">
                    <a:lumMod val="85000"/>
                    <a:lumOff val="15000"/>
                  </a:schemeClr>
                </a:solidFill>
                <a:latin typeface="+mn-ea"/>
              </a:rPr>
              <a:t>1.</a:t>
            </a:r>
            <a:r>
              <a:rPr lang="zh-CN" altLang="en-US" sz="900" dirty="0">
                <a:solidFill>
                  <a:schemeClr val="tx1">
                    <a:lumMod val="85000"/>
                    <a:lumOff val="15000"/>
                  </a:schemeClr>
                </a:solidFill>
                <a:latin typeface="+mn-ea"/>
              </a:rPr>
              <a:t>在熊猫办公出售的</a:t>
            </a:r>
            <a:r>
              <a:rPr lang="en-US" altLang="zh-CN" sz="900" dirty="0">
                <a:solidFill>
                  <a:schemeClr val="tx1">
                    <a:lumMod val="85000"/>
                    <a:lumOff val="15000"/>
                  </a:schemeClr>
                </a:solidFill>
                <a:latin typeface="+mn-ea"/>
              </a:rPr>
              <a:t>PPT</a:t>
            </a:r>
            <a:r>
              <a:rPr lang="zh-CN" altLang="en-US" sz="900" dirty="0">
                <a:solidFill>
                  <a:schemeClr val="tx1">
                    <a:lumMod val="85000"/>
                    <a:lumOff val="15000"/>
                  </a:schemeClr>
                </a:solidFill>
                <a:latin typeface="+mn-ea"/>
              </a:rPr>
              <a:t>模板是免版税类（</a:t>
            </a:r>
            <a:r>
              <a:rPr lang="en-US" altLang="zh-CN" sz="900" dirty="0">
                <a:solidFill>
                  <a:schemeClr val="tx1">
                    <a:lumMod val="85000"/>
                    <a:lumOff val="15000"/>
                  </a:schemeClr>
                </a:solidFill>
                <a:latin typeface="+mn-ea"/>
              </a:rPr>
              <a:t>RF</a:t>
            </a:r>
            <a:r>
              <a:rPr lang="zh-CN" altLang="en-US" sz="900" dirty="0">
                <a:solidFill>
                  <a:schemeClr val="tx1">
                    <a:lumMod val="85000"/>
                    <a:lumOff val="15000"/>
                  </a:schemeClr>
                </a:solidFill>
                <a:latin typeface="+mn-ea"/>
              </a:rPr>
              <a:t>：</a:t>
            </a:r>
            <a:r>
              <a:rPr lang="en-US" altLang="zh-CN" sz="900" dirty="0">
                <a:solidFill>
                  <a:schemeClr val="tx1">
                    <a:lumMod val="85000"/>
                    <a:lumOff val="15000"/>
                  </a:schemeClr>
                </a:solidFill>
                <a:latin typeface="+mn-ea"/>
              </a:rPr>
              <a:t>Royalty-Free</a:t>
            </a:r>
            <a:r>
              <a:rPr lang="zh-CN" altLang="en-US" sz="900" dirty="0">
                <a:solidFill>
                  <a:schemeClr val="tx1">
                    <a:lumMod val="85000"/>
                    <a:lumOff val="15000"/>
                  </a:schemeClr>
                </a:solidFill>
                <a:latin typeface="+mn-ea"/>
              </a:rPr>
              <a:t>）正版受</a:t>
            </a:r>
            <a:r>
              <a:rPr lang="en-US" altLang="zh-CN" sz="900" dirty="0">
                <a:solidFill>
                  <a:schemeClr val="tx1">
                    <a:lumMod val="85000"/>
                    <a:lumOff val="15000"/>
                  </a:schemeClr>
                </a:solidFill>
                <a:latin typeface="+mn-ea"/>
              </a:rPr>
              <a:t>《</a:t>
            </a:r>
            <a:r>
              <a:rPr lang="zh-CN" altLang="en-US" sz="900" dirty="0">
                <a:solidFill>
                  <a:schemeClr val="tx1">
                    <a:lumMod val="85000"/>
                    <a:lumOff val="15000"/>
                  </a:schemeClr>
                </a:solidFill>
                <a:latin typeface="+mn-ea"/>
              </a:rPr>
              <a:t>中国人民共和国著作法</a:t>
            </a:r>
            <a:r>
              <a:rPr lang="en-US" altLang="zh-CN" sz="900" dirty="0">
                <a:solidFill>
                  <a:schemeClr val="tx1">
                    <a:lumMod val="85000"/>
                    <a:lumOff val="15000"/>
                  </a:schemeClr>
                </a:solidFill>
                <a:latin typeface="+mn-ea"/>
              </a:rPr>
              <a:t>》</a:t>
            </a:r>
            <a:r>
              <a:rPr lang="zh-CN" altLang="en-US" sz="900" dirty="0">
                <a:solidFill>
                  <a:schemeClr val="tx1">
                    <a:lumMod val="85000"/>
                    <a:lumOff val="15000"/>
                  </a:schemeClr>
                </a:solidFill>
                <a:latin typeface="+mn-ea"/>
              </a:rPr>
              <a:t>和</a:t>
            </a:r>
            <a:r>
              <a:rPr lang="en-US" altLang="zh-CN" sz="900" dirty="0">
                <a:solidFill>
                  <a:schemeClr val="tx1">
                    <a:lumMod val="85000"/>
                    <a:lumOff val="15000"/>
                  </a:schemeClr>
                </a:solidFill>
                <a:latin typeface="+mn-ea"/>
              </a:rPr>
              <a:t>《</a:t>
            </a:r>
            <a:r>
              <a:rPr lang="zh-CN" altLang="en-US" sz="900" dirty="0">
                <a:solidFill>
                  <a:schemeClr val="tx1">
                    <a:lumMod val="85000"/>
                    <a:lumOff val="15000"/>
                  </a:schemeClr>
                </a:solidFill>
                <a:latin typeface="+mn-ea"/>
              </a:rPr>
              <a:t>世界版权公约</a:t>
            </a:r>
            <a:r>
              <a:rPr lang="en-US" altLang="zh-CN" sz="900" dirty="0">
                <a:solidFill>
                  <a:schemeClr val="tx1">
                    <a:lumMod val="85000"/>
                    <a:lumOff val="15000"/>
                  </a:schemeClr>
                </a:solidFill>
                <a:latin typeface="+mn-ea"/>
              </a:rPr>
              <a:t>》</a:t>
            </a:r>
            <a:r>
              <a:rPr lang="zh-CN" altLang="en-US" sz="900" dirty="0">
                <a:solidFill>
                  <a:schemeClr val="tx1">
                    <a:lumMod val="85000"/>
                    <a:lumOff val="15000"/>
                  </a:schemeClr>
                </a:solidFill>
                <a:latin typeface="+mn-ea"/>
              </a:rPr>
              <a:t>的保护，作品的所有权、版权和著作权归熊猫办公所有，您下载的是</a:t>
            </a:r>
            <a:r>
              <a:rPr lang="en-US" altLang="zh-CN" sz="900" dirty="0">
                <a:solidFill>
                  <a:schemeClr val="tx1">
                    <a:lumMod val="85000"/>
                    <a:lumOff val="15000"/>
                  </a:schemeClr>
                </a:solidFill>
                <a:latin typeface="+mn-ea"/>
              </a:rPr>
              <a:t>PPT</a:t>
            </a:r>
            <a:r>
              <a:rPr lang="zh-CN" altLang="en-US" sz="900" dirty="0">
                <a:solidFill>
                  <a:schemeClr val="tx1">
                    <a:lumMod val="85000"/>
                    <a:lumOff val="15000"/>
                  </a:schemeClr>
                </a:solidFill>
                <a:latin typeface="+mn-ea"/>
              </a:rPr>
              <a:t>模板素材的使用权。</a:t>
            </a:r>
          </a:p>
          <a:p>
            <a:pPr algn="just">
              <a:lnSpc>
                <a:spcPct val="150000"/>
              </a:lnSpc>
            </a:pPr>
            <a:r>
              <a:rPr lang="en-US" altLang="zh-CN" sz="900" dirty="0">
                <a:solidFill>
                  <a:schemeClr val="tx1">
                    <a:lumMod val="85000"/>
                    <a:lumOff val="15000"/>
                  </a:schemeClr>
                </a:solidFill>
                <a:latin typeface="+mn-ea"/>
              </a:rPr>
              <a:t>2.</a:t>
            </a:r>
            <a:r>
              <a:rPr lang="zh-CN" altLang="en-US" sz="900" dirty="0">
                <a:solidFill>
                  <a:schemeClr val="tx1">
                    <a:lumMod val="85000"/>
                    <a:lumOff val="15000"/>
                  </a:schemeClr>
                </a:solidFill>
                <a:latin typeface="+mn-ea"/>
              </a:rPr>
              <a:t>不得将熊猫办公的</a:t>
            </a:r>
            <a:r>
              <a:rPr lang="en-US" altLang="zh-CN" sz="900" dirty="0">
                <a:solidFill>
                  <a:schemeClr val="tx1">
                    <a:lumMod val="85000"/>
                    <a:lumOff val="15000"/>
                  </a:schemeClr>
                </a:solidFill>
                <a:latin typeface="+mn-ea"/>
              </a:rPr>
              <a:t>PPT</a:t>
            </a:r>
            <a:r>
              <a:rPr lang="zh-CN" altLang="en-US" sz="900" dirty="0">
                <a:solidFill>
                  <a:schemeClr val="tx1">
                    <a:lumMod val="85000"/>
                    <a:lumOff val="15000"/>
                  </a:schemeClr>
                </a:solidFill>
                <a:latin typeface="+mn-ea"/>
              </a:rPr>
              <a:t>模板、</a:t>
            </a:r>
            <a:r>
              <a:rPr lang="en-US" altLang="zh-CN" sz="900" dirty="0">
                <a:solidFill>
                  <a:schemeClr val="tx1">
                    <a:lumMod val="85000"/>
                    <a:lumOff val="15000"/>
                  </a:schemeClr>
                </a:solidFill>
                <a:latin typeface="+mn-ea"/>
              </a:rPr>
              <a:t>PPT</a:t>
            </a:r>
            <a:r>
              <a:rPr lang="zh-CN" altLang="en-US" sz="900" dirty="0">
                <a:solidFill>
                  <a:schemeClr val="tx1">
                    <a:lumMod val="85000"/>
                    <a:lumOff val="15000"/>
                  </a:schemeClr>
                </a:solidFill>
                <a:latin typeface="+mn-ea"/>
              </a:rPr>
              <a:t>素材，本身用于再出售，或者出租、出借、转让、分销、发布或者作为礼物供他人使用，不得转授权、出卖、转让本协议或者本协议中的权利。</a:t>
            </a:r>
          </a:p>
        </p:txBody>
      </p:sp>
      <p:sp>
        <p:nvSpPr>
          <p:cNvPr id="5" name="文本框 4">
            <a:hlinkClick r:id="rId2"/>
            <a:extLst>
              <a:ext uri="{FF2B5EF4-FFF2-40B4-BE49-F238E27FC236}">
                <a16:creationId xmlns="" xmlns:a16="http://schemas.microsoft.com/office/drawing/2014/main" id="{EFDD6211-CEAF-4878-A364-CC4A2AB3805A}"/>
              </a:ext>
            </a:extLst>
          </p:cNvPr>
          <p:cNvSpPr txBox="1"/>
          <p:nvPr/>
        </p:nvSpPr>
        <p:spPr>
          <a:xfrm>
            <a:off x="1143000" y="3733067"/>
            <a:ext cx="5472811" cy="30008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zh-CN" altLang="en-US" sz="1350" b="1" dirty="0">
                <a:solidFill>
                  <a:schemeClr val="tx1">
                    <a:lumMod val="85000"/>
                    <a:lumOff val="15000"/>
                  </a:schemeClr>
                </a:solidFill>
                <a:latin typeface="+mn-ea"/>
              </a:rPr>
              <a:t>更多精品</a:t>
            </a:r>
            <a:r>
              <a:rPr lang="en-US" altLang="zh-CN" sz="1350" b="1" dirty="0">
                <a:solidFill>
                  <a:schemeClr val="tx1">
                    <a:lumMod val="85000"/>
                    <a:lumOff val="15000"/>
                  </a:schemeClr>
                </a:solidFill>
                <a:latin typeface="+mn-ea"/>
              </a:rPr>
              <a:t>PPT</a:t>
            </a:r>
            <a:r>
              <a:rPr lang="zh-CN" altLang="en-US" sz="1350" b="1" dirty="0">
                <a:solidFill>
                  <a:schemeClr val="tx1">
                    <a:lumMod val="85000"/>
                    <a:lumOff val="15000"/>
                  </a:schemeClr>
                </a:solidFill>
                <a:latin typeface="+mn-ea"/>
              </a:rPr>
              <a:t>模板：</a:t>
            </a:r>
            <a:r>
              <a:rPr lang="en-US" altLang="zh-CN" sz="1350" b="1" dirty="0">
                <a:solidFill>
                  <a:schemeClr val="tx1">
                    <a:lumMod val="85000"/>
                    <a:lumOff val="15000"/>
                  </a:schemeClr>
                </a:solidFill>
                <a:latin typeface="+mn-ea"/>
              </a:rPr>
              <a:t>http://www.tukuppt.com/ppt/</a:t>
            </a:r>
            <a:endParaRPr lang="zh-CN" altLang="en-US" sz="1350" b="1" dirty="0">
              <a:solidFill>
                <a:schemeClr val="tx1">
                  <a:lumMod val="85000"/>
                  <a:lumOff val="15000"/>
                </a:schemeClr>
              </a:solidFill>
              <a:latin typeface="+mn-ea"/>
            </a:endParaRPr>
          </a:p>
        </p:txBody>
      </p:sp>
      <p:grpSp>
        <p:nvGrpSpPr>
          <p:cNvPr id="6" name="组合 5">
            <a:extLst>
              <a:ext uri="{FF2B5EF4-FFF2-40B4-BE49-F238E27FC236}">
                <a16:creationId xmlns="" xmlns:a16="http://schemas.microsoft.com/office/drawing/2014/main" id="{BD8FC80D-DDB2-4620-BAF6-6E2DDB3FE2F4}"/>
              </a:ext>
            </a:extLst>
          </p:cNvPr>
          <p:cNvGrpSpPr/>
          <p:nvPr/>
        </p:nvGrpSpPr>
        <p:grpSpPr>
          <a:xfrm>
            <a:off x="6888106" y="3733070"/>
            <a:ext cx="1023104" cy="300082"/>
            <a:chOff x="8158550" y="5010841"/>
            <a:chExt cx="1364139" cy="400109"/>
          </a:xfrm>
          <a:effectLst/>
        </p:grpSpPr>
        <p:sp>
          <p:nvSpPr>
            <p:cNvPr id="7" name="矩形: 圆角 6">
              <a:extLst>
                <a:ext uri="{FF2B5EF4-FFF2-40B4-BE49-F238E27FC236}">
                  <a16:creationId xmlns="" xmlns:a16="http://schemas.microsoft.com/office/drawing/2014/main" id="{B074999D-9AF1-4C76-A825-52A8CDE6A0E6}"/>
                </a:ext>
              </a:extLst>
            </p:cNvPr>
            <p:cNvSpPr/>
            <p:nvPr/>
          </p:nvSpPr>
          <p:spPr>
            <a:xfrm>
              <a:off x="8158550" y="5010841"/>
              <a:ext cx="1336431" cy="342900"/>
            </a:xfrm>
            <a:prstGeom prst="roundRect">
              <a:avLst/>
            </a:prstGeom>
            <a:solidFill>
              <a:schemeClr val="bg1"/>
            </a:solid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just"/>
              <a:endParaRPr lang="zh-CN" altLang="en-US" sz="1350" dirty="0">
                <a:solidFill>
                  <a:schemeClr val="tx1">
                    <a:lumMod val="85000"/>
                    <a:lumOff val="15000"/>
                  </a:schemeClr>
                </a:solidFill>
                <a:highlight>
                  <a:srgbClr val="FFFF00"/>
                </a:highlight>
                <a:latin typeface="+mn-ea"/>
              </a:endParaRPr>
            </a:p>
          </p:txBody>
        </p:sp>
        <p:sp>
          <p:nvSpPr>
            <p:cNvPr id="8" name="文本框 7">
              <a:extLst>
                <a:ext uri="{FF2B5EF4-FFF2-40B4-BE49-F238E27FC236}">
                  <a16:creationId xmlns="" xmlns:a16="http://schemas.microsoft.com/office/drawing/2014/main" id="{2B007BF8-5D47-4AD7-9EE4-1F31F4D02F1D}"/>
                </a:ext>
              </a:extLst>
            </p:cNvPr>
            <p:cNvSpPr txBox="1"/>
            <p:nvPr/>
          </p:nvSpPr>
          <p:spPr>
            <a:xfrm>
              <a:off x="8278621" y="5010841"/>
              <a:ext cx="1244068" cy="400109"/>
            </a:xfrm>
            <a:prstGeom prst="rect">
              <a:avLst/>
            </a:prstGeom>
            <a:noFill/>
          </p:spPr>
          <p:txBody>
            <a:bodyPr wrap="square" rtlCol="0">
              <a:spAutoFit/>
            </a:bodyPr>
            <a:lstStyle/>
            <a:p>
              <a:r>
                <a:rPr lang="zh-CN" altLang="en-US" sz="1350" b="1" dirty="0">
                  <a:solidFill>
                    <a:schemeClr val="tx1">
                      <a:lumMod val="85000"/>
                      <a:lumOff val="15000"/>
                    </a:schemeClr>
                  </a:solidFill>
                  <a:latin typeface="+mn-ea"/>
                  <a:hlinkClick r:id="rId2"/>
                </a:rPr>
                <a:t>点击进入</a:t>
              </a:r>
              <a:endParaRPr lang="zh-CN" altLang="en-US" sz="1350" b="1" dirty="0">
                <a:solidFill>
                  <a:schemeClr val="tx1">
                    <a:lumMod val="85000"/>
                    <a:lumOff val="15000"/>
                  </a:schemeClr>
                </a:solidFill>
                <a:latin typeface="+mn-ea"/>
              </a:endParaRPr>
            </a:p>
          </p:txBody>
        </p:sp>
      </p:grpSp>
    </p:spTree>
    <p:extLst>
      <p:ext uri="{BB962C8B-B14F-4D97-AF65-F5344CB8AC3E}">
        <p14:creationId xmlns:p14="http://schemas.microsoft.com/office/powerpoint/2010/main" val="552621214"/>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3634771" y="2190750"/>
            <a:ext cx="4616074" cy="446276"/>
          </a:xfrm>
          <a:prstGeom prst="rect">
            <a:avLst/>
          </a:prstGeom>
          <a:solidFill>
            <a:schemeClr val="accent2"/>
          </a:solidFill>
          <a:ln w="9525">
            <a:noFill/>
          </a:ln>
        </p:spPr>
        <p:txBody>
          <a:bodyPr wrap="square" anchor="t">
            <a:spAutoFit/>
          </a:bodyPr>
          <a:lstStyle/>
          <a:p>
            <a:pPr algn="ctr"/>
            <a:r>
              <a:rPr lang="zh-CN" altLang="en-US" sz="2300" spc="900">
                <a:solidFill>
                  <a:schemeClr val="bg1"/>
                </a:solidFill>
                <a:latin typeface="+mn-ea"/>
              </a:rPr>
              <a:t>企业人力资源培训课程</a:t>
            </a:r>
            <a:endParaRPr lang="zh-CN" altLang="en-US" sz="2300" spc="900" dirty="0">
              <a:solidFill>
                <a:schemeClr val="bg1"/>
              </a:solidFill>
              <a:latin typeface="+mn-ea"/>
            </a:endParaRPr>
          </a:p>
        </p:txBody>
      </p:sp>
      <p:sp>
        <p:nvSpPr>
          <p:cNvPr id="8" name="矩形 7"/>
          <p:cNvSpPr/>
          <p:nvPr/>
        </p:nvSpPr>
        <p:spPr>
          <a:xfrm>
            <a:off x="3515559" y="3444194"/>
            <a:ext cx="2749471" cy="307777"/>
          </a:xfrm>
          <a:prstGeom prst="rect">
            <a:avLst/>
          </a:prstGeom>
          <a:effectLst/>
        </p:spPr>
        <p:txBody>
          <a:bodyPr wrap="none">
            <a:spAutoFit/>
          </a:bodyPr>
          <a:lstStyle/>
          <a:p>
            <a:pPr fontAlgn="base"/>
            <a:r>
              <a:rPr lang="zh-CN" altLang="en-US" sz="1400" spc="600" noProof="1" smtClean="0">
                <a:solidFill>
                  <a:schemeClr val="tx2"/>
                </a:solidFill>
                <a:latin typeface="+mn-ea"/>
              </a:rPr>
              <a:t>演示完毕感谢您的观看</a:t>
            </a:r>
            <a:endParaRPr lang="zh-CN" altLang="en-US" sz="1400" spc="600" noProof="1">
              <a:solidFill>
                <a:schemeClr val="tx2"/>
              </a:solidFill>
              <a:latin typeface="+mn-ea"/>
            </a:endParaRPr>
          </a:p>
        </p:txBody>
      </p:sp>
      <p:sp>
        <p:nvSpPr>
          <p:cNvPr id="9" name="矩形 8"/>
          <p:cNvSpPr/>
          <p:nvPr/>
        </p:nvSpPr>
        <p:spPr>
          <a:xfrm>
            <a:off x="3516719" y="2841692"/>
            <a:ext cx="4511886" cy="492058"/>
          </a:xfrm>
          <a:prstGeom prst="rect">
            <a:avLst/>
          </a:prstGeom>
        </p:spPr>
        <p:txBody>
          <a:bodyPr wrap="square">
            <a:spAutoFit/>
          </a:bodyPr>
          <a:lstStyle/>
          <a:p>
            <a:pPr>
              <a:lnSpc>
                <a:spcPct val="130000"/>
              </a:lnSpc>
            </a:pPr>
            <a:r>
              <a:rPr lang="en-US" altLang="zh-CN" sz="1050" smtClean="0">
                <a:solidFill>
                  <a:schemeClr val="tx2"/>
                </a:solidFill>
                <a:latin typeface="+mn-ea"/>
              </a:rPr>
              <a:t>contract law training courseware </a:t>
            </a:r>
            <a:r>
              <a:rPr lang="en-US" altLang="zh-CN" sz="1050">
                <a:solidFill>
                  <a:schemeClr val="tx2"/>
                </a:solidFill>
                <a:latin typeface="+mn-ea"/>
              </a:rPr>
              <a:t>contract law training </a:t>
            </a:r>
            <a:r>
              <a:rPr lang="en-US" altLang="zh-CN" sz="1050" smtClean="0">
                <a:solidFill>
                  <a:schemeClr val="tx2"/>
                </a:solidFill>
                <a:latin typeface="+mn-ea"/>
              </a:rPr>
              <a:t>courseware courseware contract </a:t>
            </a:r>
            <a:r>
              <a:rPr lang="en-US" altLang="zh-CN" sz="1050">
                <a:solidFill>
                  <a:schemeClr val="tx2"/>
                </a:solidFill>
                <a:latin typeface="+mn-ea"/>
              </a:rPr>
              <a:t>law </a:t>
            </a:r>
            <a:r>
              <a:rPr lang="en-US" altLang="zh-CN" sz="1050" smtClean="0">
                <a:solidFill>
                  <a:schemeClr val="tx2"/>
                </a:solidFill>
                <a:latin typeface="+mn-ea"/>
              </a:rPr>
              <a:t>training</a:t>
            </a:r>
            <a:endParaRPr lang="zh-CN" altLang="en-US" sz="1050" dirty="0">
              <a:solidFill>
                <a:schemeClr val="tx2"/>
              </a:solidFill>
              <a:latin typeface="+mn-ea"/>
            </a:endParaRPr>
          </a:p>
        </p:txBody>
      </p:sp>
      <p:sp>
        <p:nvSpPr>
          <p:cNvPr id="10" name="副标题 21506"/>
          <p:cNvSpPr txBox="1">
            <a:spLocks/>
          </p:cNvSpPr>
          <p:nvPr/>
        </p:nvSpPr>
        <p:spPr>
          <a:xfrm flipH="1">
            <a:off x="3526445" y="1047750"/>
            <a:ext cx="5029200" cy="776350"/>
          </a:xfrm>
          <a:prstGeom prst="rect">
            <a:avLst/>
          </a:prstGeom>
          <a:ln>
            <a:noFill/>
          </a:ln>
        </p:spPr>
        <p:txBody>
          <a:bodyPr vert="horz" wrap="square" lIns="68580" tIns="34290" rIns="68580" bIns="34290" numCol="1" rtlCol="0" anchor="t" anchorCtr="0" compatLnSpc="1">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685800" fontAlgn="base">
              <a:lnSpc>
                <a:spcPct val="100000"/>
              </a:lnSpc>
              <a:spcBef>
                <a:spcPct val="20000"/>
              </a:spcBef>
              <a:spcAft>
                <a:spcPct val="0"/>
              </a:spcAft>
              <a:buClr>
                <a:schemeClr val="accent2"/>
              </a:buClr>
              <a:buNone/>
              <a:defRPr/>
            </a:pPr>
            <a:r>
              <a:rPr lang="zh-CN" altLang="en-US" sz="5400">
                <a:solidFill>
                  <a:schemeClr val="accent2"/>
                </a:solidFill>
                <a:latin typeface="汉仪菱心体简" panose="02010400000101010101" pitchFamily="2" charset="-122"/>
                <a:ea typeface="汉仪菱心体简" panose="02010400000101010101" pitchFamily="2" charset="-122"/>
                <a:cs typeface="+mn-ea"/>
                <a:sym typeface="+mn-lt"/>
              </a:rPr>
              <a:t>合同法</a:t>
            </a:r>
            <a:r>
              <a:rPr lang="zh-CN" altLang="en-US" sz="5400">
                <a:solidFill>
                  <a:schemeClr val="tx2"/>
                </a:solidFill>
                <a:latin typeface="汉仪菱心体简" panose="02010400000101010101" pitchFamily="2" charset="-122"/>
                <a:ea typeface="汉仪菱心体简" panose="02010400000101010101" pitchFamily="2" charset="-122"/>
                <a:cs typeface="+mn-ea"/>
                <a:sym typeface="+mn-lt"/>
              </a:rPr>
              <a:t>培训课件</a:t>
            </a:r>
            <a:endParaRPr lang="zh-CN" altLang="en-US" sz="5400" dirty="0">
              <a:solidFill>
                <a:schemeClr val="tx2"/>
              </a:solidFill>
              <a:latin typeface="汉仪菱心体简" panose="02010400000101010101" pitchFamily="2" charset="-122"/>
              <a:ea typeface="汉仪菱心体简" panose="02010400000101010101" pitchFamily="2" charset="-122"/>
              <a:cs typeface="+mn-ea"/>
              <a:sym typeface="+mn-lt"/>
            </a:endParaRPr>
          </a:p>
        </p:txBody>
      </p:sp>
      <p:grpSp>
        <p:nvGrpSpPr>
          <p:cNvPr id="4" name="组合 3"/>
          <p:cNvGrpSpPr/>
          <p:nvPr/>
        </p:nvGrpSpPr>
        <p:grpSpPr>
          <a:xfrm>
            <a:off x="5" y="-2"/>
            <a:ext cx="3410823" cy="3114991"/>
            <a:chOff x="5" y="-2"/>
            <a:chExt cx="3798273" cy="3468836"/>
          </a:xfrm>
        </p:grpSpPr>
        <p:sp>
          <p:nvSpPr>
            <p:cNvPr id="14" name="Freeform 11"/>
            <p:cNvSpPr>
              <a:spLocks noChangeAspect="1"/>
            </p:cNvSpPr>
            <p:nvPr/>
          </p:nvSpPr>
          <p:spPr bwMode="auto">
            <a:xfrm rot="5400000" flipH="1" flipV="1">
              <a:off x="164724" y="-164720"/>
              <a:ext cx="3468836" cy="3798272"/>
            </a:xfrm>
            <a:custGeom>
              <a:avLst/>
              <a:gdLst>
                <a:gd name="T0" fmla="*/ 1483 w 2095"/>
                <a:gd name="T1" fmla="*/ 1875 h 1875"/>
                <a:gd name="T2" fmla="*/ 1390 w 2095"/>
                <a:gd name="T3" fmla="*/ 1875 h 1875"/>
                <a:gd name="T4" fmla="*/ 1382 w 2095"/>
                <a:gd name="T5" fmla="*/ 1873 h 1875"/>
                <a:gd name="T6" fmla="*/ 1306 w 2095"/>
                <a:gd name="T7" fmla="*/ 1868 h 1875"/>
                <a:gd name="T8" fmla="*/ 1114 w 2095"/>
                <a:gd name="T9" fmla="*/ 1822 h 1875"/>
                <a:gd name="T10" fmla="*/ 932 w 2095"/>
                <a:gd name="T11" fmla="*/ 1688 h 1875"/>
                <a:gd name="T12" fmla="*/ 849 w 2095"/>
                <a:gd name="T13" fmla="*/ 1538 h 1875"/>
                <a:gd name="T14" fmla="*/ 805 w 2095"/>
                <a:gd name="T15" fmla="*/ 1382 h 1875"/>
                <a:gd name="T16" fmla="*/ 739 w 2095"/>
                <a:gd name="T17" fmla="*/ 1231 h 1875"/>
                <a:gd name="T18" fmla="*/ 615 w 2095"/>
                <a:gd name="T19" fmla="*/ 1108 h 1875"/>
                <a:gd name="T20" fmla="*/ 461 w 2095"/>
                <a:gd name="T21" fmla="*/ 1018 h 1875"/>
                <a:gd name="T22" fmla="*/ 283 w 2095"/>
                <a:gd name="T23" fmla="*/ 928 h 1875"/>
                <a:gd name="T24" fmla="*/ 109 w 2095"/>
                <a:gd name="T25" fmla="*/ 818 h 1875"/>
                <a:gd name="T26" fmla="*/ 27 w 2095"/>
                <a:gd name="T27" fmla="*/ 727 h 1875"/>
                <a:gd name="T28" fmla="*/ 1 w 2095"/>
                <a:gd name="T29" fmla="*/ 632 h 1875"/>
                <a:gd name="T30" fmla="*/ 21 w 2095"/>
                <a:gd name="T31" fmla="*/ 522 h 1875"/>
                <a:gd name="T32" fmla="*/ 108 w 2095"/>
                <a:gd name="T33" fmla="*/ 374 h 1875"/>
                <a:gd name="T34" fmla="*/ 238 w 2095"/>
                <a:gd name="T35" fmla="*/ 232 h 1875"/>
                <a:gd name="T36" fmla="*/ 295 w 2095"/>
                <a:gd name="T37" fmla="*/ 180 h 1875"/>
                <a:gd name="T38" fmla="*/ 375 w 2095"/>
                <a:gd name="T39" fmla="*/ 93 h 1875"/>
                <a:gd name="T40" fmla="*/ 407 w 2095"/>
                <a:gd name="T41" fmla="*/ 0 h 1875"/>
                <a:gd name="T42" fmla="*/ 2095 w 2095"/>
                <a:gd name="T43" fmla="*/ 0 h 1875"/>
                <a:gd name="T44" fmla="*/ 2095 w 2095"/>
                <a:gd name="T45" fmla="*/ 1767 h 1875"/>
                <a:gd name="T46" fmla="*/ 2083 w 2095"/>
                <a:gd name="T47" fmla="*/ 1771 h 1875"/>
                <a:gd name="T48" fmla="*/ 1937 w 2095"/>
                <a:gd name="T49" fmla="*/ 1807 h 1875"/>
                <a:gd name="T50" fmla="*/ 1787 w 2095"/>
                <a:gd name="T51" fmla="*/ 1838 h 1875"/>
                <a:gd name="T52" fmla="*/ 1605 w 2095"/>
                <a:gd name="T53" fmla="*/ 1865 h 1875"/>
                <a:gd name="T54" fmla="*/ 1494 w 2095"/>
                <a:gd name="T55" fmla="*/ 1873 h 1875"/>
                <a:gd name="T56" fmla="*/ 1483 w 2095"/>
                <a:gd name="T57"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95" h="1875">
                  <a:moveTo>
                    <a:pt x="1483" y="1875"/>
                  </a:moveTo>
                  <a:cubicBezTo>
                    <a:pt x="1452" y="1875"/>
                    <a:pt x="1421" y="1875"/>
                    <a:pt x="1390" y="1875"/>
                  </a:cubicBezTo>
                  <a:cubicBezTo>
                    <a:pt x="1387" y="1874"/>
                    <a:pt x="1384" y="1873"/>
                    <a:pt x="1382" y="1873"/>
                  </a:cubicBezTo>
                  <a:cubicBezTo>
                    <a:pt x="1356" y="1874"/>
                    <a:pt x="1331" y="1871"/>
                    <a:pt x="1306" y="1868"/>
                  </a:cubicBezTo>
                  <a:cubicBezTo>
                    <a:pt x="1240" y="1861"/>
                    <a:pt x="1175" y="1847"/>
                    <a:pt x="1114" y="1822"/>
                  </a:cubicBezTo>
                  <a:cubicBezTo>
                    <a:pt x="1042" y="1792"/>
                    <a:pt x="981" y="1748"/>
                    <a:pt x="932" y="1688"/>
                  </a:cubicBezTo>
                  <a:cubicBezTo>
                    <a:pt x="896" y="1643"/>
                    <a:pt x="869" y="1592"/>
                    <a:pt x="849" y="1538"/>
                  </a:cubicBezTo>
                  <a:cubicBezTo>
                    <a:pt x="830" y="1488"/>
                    <a:pt x="816" y="1435"/>
                    <a:pt x="805" y="1382"/>
                  </a:cubicBezTo>
                  <a:cubicBezTo>
                    <a:pt x="793" y="1328"/>
                    <a:pt x="771" y="1277"/>
                    <a:pt x="739" y="1231"/>
                  </a:cubicBezTo>
                  <a:cubicBezTo>
                    <a:pt x="706" y="1182"/>
                    <a:pt x="663" y="1143"/>
                    <a:pt x="615" y="1108"/>
                  </a:cubicBezTo>
                  <a:cubicBezTo>
                    <a:pt x="566" y="1074"/>
                    <a:pt x="514" y="1045"/>
                    <a:pt x="461" y="1018"/>
                  </a:cubicBezTo>
                  <a:cubicBezTo>
                    <a:pt x="402" y="987"/>
                    <a:pt x="342" y="959"/>
                    <a:pt x="283" y="928"/>
                  </a:cubicBezTo>
                  <a:cubicBezTo>
                    <a:pt x="222" y="895"/>
                    <a:pt x="163" y="860"/>
                    <a:pt x="109" y="818"/>
                  </a:cubicBezTo>
                  <a:cubicBezTo>
                    <a:pt x="76" y="792"/>
                    <a:pt x="47" y="763"/>
                    <a:pt x="27" y="727"/>
                  </a:cubicBezTo>
                  <a:cubicBezTo>
                    <a:pt x="11" y="697"/>
                    <a:pt x="3" y="666"/>
                    <a:pt x="1" y="632"/>
                  </a:cubicBezTo>
                  <a:cubicBezTo>
                    <a:pt x="0" y="594"/>
                    <a:pt x="8" y="557"/>
                    <a:pt x="21" y="522"/>
                  </a:cubicBezTo>
                  <a:cubicBezTo>
                    <a:pt x="41" y="468"/>
                    <a:pt x="72" y="419"/>
                    <a:pt x="108" y="374"/>
                  </a:cubicBezTo>
                  <a:cubicBezTo>
                    <a:pt x="147" y="323"/>
                    <a:pt x="191" y="276"/>
                    <a:pt x="238" y="232"/>
                  </a:cubicBezTo>
                  <a:cubicBezTo>
                    <a:pt x="257" y="214"/>
                    <a:pt x="276" y="197"/>
                    <a:pt x="295" y="180"/>
                  </a:cubicBezTo>
                  <a:cubicBezTo>
                    <a:pt x="325" y="154"/>
                    <a:pt x="353" y="126"/>
                    <a:pt x="375" y="93"/>
                  </a:cubicBezTo>
                  <a:cubicBezTo>
                    <a:pt x="394" y="65"/>
                    <a:pt x="409" y="36"/>
                    <a:pt x="407" y="0"/>
                  </a:cubicBezTo>
                  <a:cubicBezTo>
                    <a:pt x="969" y="0"/>
                    <a:pt x="1532" y="0"/>
                    <a:pt x="2095" y="0"/>
                  </a:cubicBezTo>
                  <a:cubicBezTo>
                    <a:pt x="2095" y="589"/>
                    <a:pt x="2095" y="1178"/>
                    <a:pt x="2095" y="1767"/>
                  </a:cubicBezTo>
                  <a:cubicBezTo>
                    <a:pt x="2091" y="1769"/>
                    <a:pt x="2087" y="1770"/>
                    <a:pt x="2083" y="1771"/>
                  </a:cubicBezTo>
                  <a:cubicBezTo>
                    <a:pt x="2034" y="1784"/>
                    <a:pt x="1986" y="1796"/>
                    <a:pt x="1937" y="1807"/>
                  </a:cubicBezTo>
                  <a:cubicBezTo>
                    <a:pt x="1887" y="1819"/>
                    <a:pt x="1837" y="1829"/>
                    <a:pt x="1787" y="1838"/>
                  </a:cubicBezTo>
                  <a:cubicBezTo>
                    <a:pt x="1726" y="1849"/>
                    <a:pt x="1666" y="1859"/>
                    <a:pt x="1605" y="1865"/>
                  </a:cubicBezTo>
                  <a:cubicBezTo>
                    <a:pt x="1568" y="1869"/>
                    <a:pt x="1531" y="1872"/>
                    <a:pt x="1494" y="1873"/>
                  </a:cubicBezTo>
                  <a:cubicBezTo>
                    <a:pt x="1490" y="1873"/>
                    <a:pt x="1486" y="1873"/>
                    <a:pt x="1483" y="1875"/>
                  </a:cubicBezTo>
                  <a:close/>
                </a:path>
              </a:pathLst>
            </a:custGeom>
            <a:solidFill>
              <a:schemeClr val="accent2"/>
            </a:solidFill>
            <a:ln>
              <a:noFill/>
            </a:ln>
          </p:spPr>
          <p:txBody>
            <a:bodyPr vert="horz" wrap="square" lIns="68562" tIns="34281" rIns="68562" bIns="34281" numCol="1" anchor="t" anchorCtr="0" compatLnSpc="1">
              <a:prstTxWarp prst="textNoShape">
                <a:avLst/>
              </a:prstTxWarp>
            </a:bodyPr>
            <a:lstStyle/>
            <a:p>
              <a:endParaRPr lang="zh-CN" altLang="en-US" sz="1350"/>
            </a:p>
          </p:txBody>
        </p:sp>
        <p:sp>
          <p:nvSpPr>
            <p:cNvPr id="15" name="Freeform 11"/>
            <p:cNvSpPr>
              <a:spLocks noChangeAspect="1"/>
            </p:cNvSpPr>
            <p:nvPr/>
          </p:nvSpPr>
          <p:spPr bwMode="auto">
            <a:xfrm rot="5400000" flipH="1" flipV="1">
              <a:off x="159732" y="-158705"/>
              <a:ext cx="3291684" cy="3611137"/>
            </a:xfrm>
            <a:custGeom>
              <a:avLst/>
              <a:gdLst>
                <a:gd name="T0" fmla="*/ 1483 w 2095"/>
                <a:gd name="T1" fmla="*/ 1875 h 1875"/>
                <a:gd name="T2" fmla="*/ 1390 w 2095"/>
                <a:gd name="T3" fmla="*/ 1875 h 1875"/>
                <a:gd name="T4" fmla="*/ 1382 w 2095"/>
                <a:gd name="T5" fmla="*/ 1873 h 1875"/>
                <a:gd name="T6" fmla="*/ 1306 w 2095"/>
                <a:gd name="T7" fmla="*/ 1868 h 1875"/>
                <a:gd name="T8" fmla="*/ 1114 w 2095"/>
                <a:gd name="T9" fmla="*/ 1822 h 1875"/>
                <a:gd name="T10" fmla="*/ 932 w 2095"/>
                <a:gd name="T11" fmla="*/ 1688 h 1875"/>
                <a:gd name="T12" fmla="*/ 849 w 2095"/>
                <a:gd name="T13" fmla="*/ 1538 h 1875"/>
                <a:gd name="T14" fmla="*/ 805 w 2095"/>
                <a:gd name="T15" fmla="*/ 1382 h 1875"/>
                <a:gd name="T16" fmla="*/ 739 w 2095"/>
                <a:gd name="T17" fmla="*/ 1231 h 1875"/>
                <a:gd name="T18" fmla="*/ 615 w 2095"/>
                <a:gd name="T19" fmla="*/ 1108 h 1875"/>
                <a:gd name="T20" fmla="*/ 461 w 2095"/>
                <a:gd name="T21" fmla="*/ 1018 h 1875"/>
                <a:gd name="T22" fmla="*/ 283 w 2095"/>
                <a:gd name="T23" fmla="*/ 928 h 1875"/>
                <a:gd name="T24" fmla="*/ 109 w 2095"/>
                <a:gd name="T25" fmla="*/ 818 h 1875"/>
                <a:gd name="T26" fmla="*/ 27 w 2095"/>
                <a:gd name="T27" fmla="*/ 727 h 1875"/>
                <a:gd name="T28" fmla="*/ 1 w 2095"/>
                <a:gd name="T29" fmla="*/ 632 h 1875"/>
                <a:gd name="T30" fmla="*/ 21 w 2095"/>
                <a:gd name="T31" fmla="*/ 522 h 1875"/>
                <a:gd name="T32" fmla="*/ 108 w 2095"/>
                <a:gd name="T33" fmla="*/ 374 h 1875"/>
                <a:gd name="T34" fmla="*/ 238 w 2095"/>
                <a:gd name="T35" fmla="*/ 232 h 1875"/>
                <a:gd name="T36" fmla="*/ 295 w 2095"/>
                <a:gd name="T37" fmla="*/ 180 h 1875"/>
                <a:gd name="T38" fmla="*/ 375 w 2095"/>
                <a:gd name="T39" fmla="*/ 93 h 1875"/>
                <a:gd name="T40" fmla="*/ 407 w 2095"/>
                <a:gd name="T41" fmla="*/ 0 h 1875"/>
                <a:gd name="T42" fmla="*/ 2095 w 2095"/>
                <a:gd name="T43" fmla="*/ 0 h 1875"/>
                <a:gd name="T44" fmla="*/ 2095 w 2095"/>
                <a:gd name="T45" fmla="*/ 1767 h 1875"/>
                <a:gd name="T46" fmla="*/ 2083 w 2095"/>
                <a:gd name="T47" fmla="*/ 1771 h 1875"/>
                <a:gd name="T48" fmla="*/ 1937 w 2095"/>
                <a:gd name="T49" fmla="*/ 1807 h 1875"/>
                <a:gd name="T50" fmla="*/ 1787 w 2095"/>
                <a:gd name="T51" fmla="*/ 1838 h 1875"/>
                <a:gd name="T52" fmla="*/ 1605 w 2095"/>
                <a:gd name="T53" fmla="*/ 1865 h 1875"/>
                <a:gd name="T54" fmla="*/ 1494 w 2095"/>
                <a:gd name="T55" fmla="*/ 1873 h 1875"/>
                <a:gd name="T56" fmla="*/ 1483 w 2095"/>
                <a:gd name="T57"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95" h="1875">
                  <a:moveTo>
                    <a:pt x="1483" y="1875"/>
                  </a:moveTo>
                  <a:cubicBezTo>
                    <a:pt x="1452" y="1875"/>
                    <a:pt x="1421" y="1875"/>
                    <a:pt x="1390" y="1875"/>
                  </a:cubicBezTo>
                  <a:cubicBezTo>
                    <a:pt x="1387" y="1874"/>
                    <a:pt x="1384" y="1873"/>
                    <a:pt x="1382" y="1873"/>
                  </a:cubicBezTo>
                  <a:cubicBezTo>
                    <a:pt x="1356" y="1874"/>
                    <a:pt x="1331" y="1871"/>
                    <a:pt x="1306" y="1868"/>
                  </a:cubicBezTo>
                  <a:cubicBezTo>
                    <a:pt x="1240" y="1861"/>
                    <a:pt x="1175" y="1847"/>
                    <a:pt x="1114" y="1822"/>
                  </a:cubicBezTo>
                  <a:cubicBezTo>
                    <a:pt x="1042" y="1792"/>
                    <a:pt x="981" y="1748"/>
                    <a:pt x="932" y="1688"/>
                  </a:cubicBezTo>
                  <a:cubicBezTo>
                    <a:pt x="896" y="1643"/>
                    <a:pt x="869" y="1592"/>
                    <a:pt x="849" y="1538"/>
                  </a:cubicBezTo>
                  <a:cubicBezTo>
                    <a:pt x="830" y="1488"/>
                    <a:pt x="816" y="1435"/>
                    <a:pt x="805" y="1382"/>
                  </a:cubicBezTo>
                  <a:cubicBezTo>
                    <a:pt x="793" y="1328"/>
                    <a:pt x="771" y="1277"/>
                    <a:pt x="739" y="1231"/>
                  </a:cubicBezTo>
                  <a:cubicBezTo>
                    <a:pt x="706" y="1182"/>
                    <a:pt x="663" y="1143"/>
                    <a:pt x="615" y="1108"/>
                  </a:cubicBezTo>
                  <a:cubicBezTo>
                    <a:pt x="566" y="1074"/>
                    <a:pt x="514" y="1045"/>
                    <a:pt x="461" y="1018"/>
                  </a:cubicBezTo>
                  <a:cubicBezTo>
                    <a:pt x="402" y="987"/>
                    <a:pt x="342" y="959"/>
                    <a:pt x="283" y="928"/>
                  </a:cubicBezTo>
                  <a:cubicBezTo>
                    <a:pt x="222" y="895"/>
                    <a:pt x="163" y="860"/>
                    <a:pt x="109" y="818"/>
                  </a:cubicBezTo>
                  <a:cubicBezTo>
                    <a:pt x="76" y="792"/>
                    <a:pt x="47" y="763"/>
                    <a:pt x="27" y="727"/>
                  </a:cubicBezTo>
                  <a:cubicBezTo>
                    <a:pt x="11" y="697"/>
                    <a:pt x="3" y="666"/>
                    <a:pt x="1" y="632"/>
                  </a:cubicBezTo>
                  <a:cubicBezTo>
                    <a:pt x="0" y="594"/>
                    <a:pt x="8" y="557"/>
                    <a:pt x="21" y="522"/>
                  </a:cubicBezTo>
                  <a:cubicBezTo>
                    <a:pt x="41" y="468"/>
                    <a:pt x="72" y="419"/>
                    <a:pt x="108" y="374"/>
                  </a:cubicBezTo>
                  <a:cubicBezTo>
                    <a:pt x="147" y="323"/>
                    <a:pt x="191" y="276"/>
                    <a:pt x="238" y="232"/>
                  </a:cubicBezTo>
                  <a:cubicBezTo>
                    <a:pt x="257" y="214"/>
                    <a:pt x="276" y="197"/>
                    <a:pt x="295" y="180"/>
                  </a:cubicBezTo>
                  <a:cubicBezTo>
                    <a:pt x="325" y="154"/>
                    <a:pt x="353" y="126"/>
                    <a:pt x="375" y="93"/>
                  </a:cubicBezTo>
                  <a:cubicBezTo>
                    <a:pt x="394" y="65"/>
                    <a:pt x="409" y="36"/>
                    <a:pt x="407" y="0"/>
                  </a:cubicBezTo>
                  <a:cubicBezTo>
                    <a:pt x="969" y="0"/>
                    <a:pt x="1532" y="0"/>
                    <a:pt x="2095" y="0"/>
                  </a:cubicBezTo>
                  <a:cubicBezTo>
                    <a:pt x="2095" y="589"/>
                    <a:pt x="2095" y="1178"/>
                    <a:pt x="2095" y="1767"/>
                  </a:cubicBezTo>
                  <a:cubicBezTo>
                    <a:pt x="2091" y="1769"/>
                    <a:pt x="2087" y="1770"/>
                    <a:pt x="2083" y="1771"/>
                  </a:cubicBezTo>
                  <a:cubicBezTo>
                    <a:pt x="2034" y="1784"/>
                    <a:pt x="1986" y="1796"/>
                    <a:pt x="1937" y="1807"/>
                  </a:cubicBezTo>
                  <a:cubicBezTo>
                    <a:pt x="1887" y="1819"/>
                    <a:pt x="1837" y="1829"/>
                    <a:pt x="1787" y="1838"/>
                  </a:cubicBezTo>
                  <a:cubicBezTo>
                    <a:pt x="1726" y="1849"/>
                    <a:pt x="1666" y="1859"/>
                    <a:pt x="1605" y="1865"/>
                  </a:cubicBezTo>
                  <a:cubicBezTo>
                    <a:pt x="1568" y="1869"/>
                    <a:pt x="1531" y="1872"/>
                    <a:pt x="1494" y="1873"/>
                  </a:cubicBezTo>
                  <a:cubicBezTo>
                    <a:pt x="1490" y="1873"/>
                    <a:pt x="1486" y="1873"/>
                    <a:pt x="1483" y="1875"/>
                  </a:cubicBezTo>
                  <a:close/>
                </a:path>
              </a:pathLst>
            </a:custGeom>
            <a:blipFill dpi="0" rotWithShape="0">
              <a:blip r:embed="rId3"/>
              <a:srcRect/>
              <a:stretch>
                <a:fillRect l="-26000" t="-40000" r="-76000"/>
              </a:stretch>
            </a:blipFill>
            <a:ln>
              <a:noFill/>
            </a:ln>
          </p:spPr>
          <p:txBody>
            <a:bodyPr vert="horz" wrap="square" lIns="68562" tIns="34281" rIns="68562" bIns="34281" numCol="1" anchor="t" anchorCtr="0" compatLnSpc="1">
              <a:prstTxWarp prst="textNoShape">
                <a:avLst/>
              </a:prstTxWarp>
            </a:bodyPr>
            <a:lstStyle/>
            <a:p>
              <a:endParaRPr lang="zh-CN" altLang="en-US" sz="1350"/>
            </a:p>
          </p:txBody>
        </p:sp>
      </p:grpSp>
      <p:sp>
        <p:nvSpPr>
          <p:cNvPr id="18" name="任意多边形 17"/>
          <p:cNvSpPr>
            <a:spLocks noChangeAspect="1"/>
          </p:cNvSpPr>
          <p:nvPr/>
        </p:nvSpPr>
        <p:spPr bwMode="auto">
          <a:xfrm rot="16200000" flipV="1">
            <a:off x="7714579" y="137577"/>
            <a:ext cx="1576839" cy="1308798"/>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11200"/>
                    </a14:imgEffect>
                    <a14:imgEffect>
                      <a14:saturation sat="33000"/>
                    </a14:imgEffect>
                    <a14:imgEffect>
                      <a14:brightnessContrast contrast="20000"/>
                    </a14:imgEffect>
                  </a14:imgLayer>
                </a14:imgProps>
              </a:ext>
              <a:ext uri="{28A0092B-C50C-407E-A947-70E740481C1C}">
                <a14:useLocalDpi xmlns:a14="http://schemas.microsoft.com/office/drawing/2010/main" val="0"/>
              </a:ext>
            </a:extLst>
          </a:blip>
          <a:srcRect r="4456"/>
          <a:stretch/>
        </p:blipFill>
        <p:spPr>
          <a:xfrm>
            <a:off x="6717960" y="3411055"/>
            <a:ext cx="2426040" cy="173244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6" name="矩形 5"/>
          <p:cNvSpPr/>
          <p:nvPr/>
        </p:nvSpPr>
        <p:spPr>
          <a:xfrm>
            <a:off x="533400" y="3510975"/>
            <a:ext cx="1481496" cy="584775"/>
          </a:xfrm>
          <a:prstGeom prst="rect">
            <a:avLst/>
          </a:prstGeom>
        </p:spPr>
        <p:txBody>
          <a:bodyPr wrap="none">
            <a:spAutoFit/>
          </a:bodyPr>
          <a:lstStyle/>
          <a:p>
            <a:r>
              <a:rPr lang="en-US" altLang="zh-CN" sz="1200" smtClean="0">
                <a:solidFill>
                  <a:schemeClr val="accent1"/>
                </a:solidFill>
                <a:latin typeface="+mj-ea"/>
                <a:ea typeface="+mj-ea"/>
              </a:rPr>
              <a:t>CONTRACT LAW </a:t>
            </a:r>
          </a:p>
          <a:p>
            <a:r>
              <a:rPr lang="en-US" altLang="zh-CN" sz="2000" smtClean="0">
                <a:solidFill>
                  <a:schemeClr val="accent2"/>
                </a:solidFill>
                <a:latin typeface="+mj-ea"/>
                <a:ea typeface="+mj-ea"/>
              </a:rPr>
              <a:t>TRAINING </a:t>
            </a:r>
            <a:endParaRPr lang="zh-CN" altLang="en-US" sz="1400">
              <a:solidFill>
                <a:schemeClr val="accent2"/>
              </a:solidFill>
              <a:latin typeface="+mj-ea"/>
              <a:ea typeface="+mj-ea"/>
            </a:endParaRPr>
          </a:p>
        </p:txBody>
      </p:sp>
    </p:spTree>
    <p:extLst>
      <p:ext uri="{BB962C8B-B14F-4D97-AF65-F5344CB8AC3E}">
        <p14:creationId xmlns:p14="http://schemas.microsoft.com/office/powerpoint/2010/main" val="80634915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9"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0-#ppt_h/2"/>
                                          </p:val>
                                        </p:tav>
                                        <p:tav tm="100000">
                                          <p:val>
                                            <p:strVal val="#ppt_y"/>
                                          </p:val>
                                        </p:tav>
                                      </p:tavLst>
                                    </p:anim>
                                  </p:childTnLst>
                                </p:cTn>
                              </p:par>
                              <p:par>
                                <p:cTn id="17" presetID="2" presetClass="entr" presetSubtype="3"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1+#ppt_w/2"/>
                                          </p:val>
                                        </p:tav>
                                        <p:tav tm="100000">
                                          <p:val>
                                            <p:strVal val="#ppt_x"/>
                                          </p:val>
                                        </p:tav>
                                      </p:tavLst>
                                    </p:anim>
                                    <p:anim calcmode="lin" valueType="num">
                                      <p:cBhvr additive="base">
                                        <p:cTn id="20"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0-#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par>
                                <p:cTn id="27" presetID="2" presetClass="entr" presetSubtype="6" fill="hold" nodeType="withEffect">
                                  <p:stCondLst>
                                    <p:cond delay="0"/>
                                  </p:stCondLst>
                                  <p:childTnLst>
                                    <p:set>
                                      <p:cBhvr>
                                        <p:cTn id="28" dur="1" fill="hold">
                                          <p:stCondLst>
                                            <p:cond delay="0"/>
                                          </p:stCondLst>
                                        </p:cTn>
                                        <p:tgtEl>
                                          <p:spTgt spid="3"/>
                                        </p:tgtEl>
                                        <p:attrNameLst>
                                          <p:attrName>style.visibility</p:attrName>
                                        </p:attrNameLst>
                                      </p:cBhvr>
                                      <p:to>
                                        <p:strVal val="visible"/>
                                      </p:to>
                                    </p:set>
                                    <p:anim calcmode="lin" valueType="num">
                                      <p:cBhvr additive="base">
                                        <p:cTn id="29" dur="500" fill="hold"/>
                                        <p:tgtEl>
                                          <p:spTgt spid="3"/>
                                        </p:tgtEl>
                                        <p:attrNameLst>
                                          <p:attrName>ppt_x</p:attrName>
                                        </p:attrNameLst>
                                      </p:cBhvr>
                                      <p:tavLst>
                                        <p:tav tm="0">
                                          <p:val>
                                            <p:strVal val="1+#ppt_w/2"/>
                                          </p:val>
                                        </p:tav>
                                        <p:tav tm="100000">
                                          <p:val>
                                            <p:strVal val="#ppt_x"/>
                                          </p:val>
                                        </p:tav>
                                      </p:tavLst>
                                    </p:anim>
                                    <p:anim calcmode="lin" valueType="num">
                                      <p:cBhvr additive="base">
                                        <p:cTn id="30"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56" presetClass="entr" presetSubtype="0" fill="hold" grpId="0" nodeType="clickEffect">
                                  <p:stCondLst>
                                    <p:cond delay="0"/>
                                  </p:stCondLst>
                                  <p:iterate type="lt">
                                    <p:tmPct val="10000"/>
                                  </p:iterate>
                                  <p:childTnLst>
                                    <p:set>
                                      <p:cBhvr>
                                        <p:cTn id="34" dur="1" fill="hold">
                                          <p:stCondLst>
                                            <p:cond delay="0"/>
                                          </p:stCondLst>
                                        </p:cTn>
                                        <p:tgtEl>
                                          <p:spTgt spid="10"/>
                                        </p:tgtEl>
                                        <p:attrNameLst>
                                          <p:attrName>style.visibility</p:attrName>
                                        </p:attrNameLst>
                                      </p:cBhvr>
                                      <p:to>
                                        <p:strVal val="visible"/>
                                      </p:to>
                                    </p:set>
                                    <p:anim by="(-#ppt_w*2)" calcmode="lin" valueType="num">
                                      <p:cBhvr rctx="PPT">
                                        <p:cTn id="35" dur="500" autoRev="1" fill="hold">
                                          <p:stCondLst>
                                            <p:cond delay="0"/>
                                          </p:stCondLst>
                                        </p:cTn>
                                        <p:tgtEl>
                                          <p:spTgt spid="10"/>
                                        </p:tgtEl>
                                        <p:attrNameLst>
                                          <p:attrName>ppt_w</p:attrName>
                                        </p:attrNameLst>
                                      </p:cBhvr>
                                    </p:anim>
                                    <p:anim by="(#ppt_w*0.50)" calcmode="lin" valueType="num">
                                      <p:cBhvr>
                                        <p:cTn id="36" dur="500" decel="50000" autoRev="1" fill="hold">
                                          <p:stCondLst>
                                            <p:cond delay="0"/>
                                          </p:stCondLst>
                                        </p:cTn>
                                        <p:tgtEl>
                                          <p:spTgt spid="10"/>
                                        </p:tgtEl>
                                        <p:attrNameLst>
                                          <p:attrName>ppt_x</p:attrName>
                                        </p:attrNameLst>
                                      </p:cBhvr>
                                    </p:anim>
                                    <p:anim from="(-#ppt_h/2)" to="(#ppt_y)" calcmode="lin" valueType="num">
                                      <p:cBhvr>
                                        <p:cTn id="37" dur="1000" fill="hold">
                                          <p:stCondLst>
                                            <p:cond delay="0"/>
                                          </p:stCondLst>
                                        </p:cTn>
                                        <p:tgtEl>
                                          <p:spTgt spid="10"/>
                                        </p:tgtEl>
                                        <p:attrNameLst>
                                          <p:attrName>ppt_y</p:attrName>
                                        </p:attrNameLst>
                                      </p:cBhvr>
                                    </p:anim>
                                    <p:animRot by="21600000">
                                      <p:cBhvr>
                                        <p:cTn id="38" dur="1000" fill="hold">
                                          <p:stCondLst>
                                            <p:cond delay="0"/>
                                          </p:stCondLst>
                                        </p:cTn>
                                        <p:tgtEl>
                                          <p:spTgt spid="10"/>
                                        </p:tgtEl>
                                        <p:attrNameLst>
                                          <p:attrName>r</p:attrName>
                                        </p:attrNameLst>
                                      </p:cBhvr>
                                    </p:animRo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wipe(left)">
                                      <p:cBhvr>
                                        <p:cTn id="43" dur="500"/>
                                        <p:tgtEl>
                                          <p:spTgt spid="7"/>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p:cTn id="48" dur="500" fill="hold"/>
                                        <p:tgtEl>
                                          <p:spTgt spid="9"/>
                                        </p:tgtEl>
                                        <p:attrNameLst>
                                          <p:attrName>ppt_w</p:attrName>
                                        </p:attrNameLst>
                                      </p:cBhvr>
                                      <p:tavLst>
                                        <p:tav tm="0">
                                          <p:val>
                                            <p:fltVal val="0"/>
                                          </p:val>
                                        </p:tav>
                                        <p:tav tm="100000">
                                          <p:val>
                                            <p:strVal val="#ppt_w"/>
                                          </p:val>
                                        </p:tav>
                                      </p:tavLst>
                                    </p:anim>
                                    <p:anim calcmode="lin" valueType="num">
                                      <p:cBhvr>
                                        <p:cTn id="49" dur="500" fill="hold"/>
                                        <p:tgtEl>
                                          <p:spTgt spid="9"/>
                                        </p:tgtEl>
                                        <p:attrNameLst>
                                          <p:attrName>ppt_h</p:attrName>
                                        </p:attrNameLst>
                                      </p:cBhvr>
                                      <p:tavLst>
                                        <p:tav tm="0">
                                          <p:val>
                                            <p:fltVal val="0"/>
                                          </p:val>
                                        </p:tav>
                                        <p:tav tm="100000">
                                          <p:val>
                                            <p:strVal val="#ppt_h"/>
                                          </p:val>
                                        </p:tav>
                                      </p:tavLst>
                                    </p:anim>
                                    <p:animEffect transition="in" filter="fade">
                                      <p:cBhvr>
                                        <p:cTn id="50" dur="500"/>
                                        <p:tgtEl>
                                          <p:spTgt spid="9"/>
                                        </p:tgtEl>
                                      </p:cBhvr>
                                    </p:animEffect>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8"/>
                                        </p:tgtEl>
                                        <p:attrNameLst>
                                          <p:attrName>style.visibility</p:attrName>
                                        </p:attrNameLst>
                                      </p:cBhvr>
                                      <p:to>
                                        <p:strVal val="visible"/>
                                      </p:to>
                                    </p:set>
                                    <p:anim calcmode="lin" valueType="num">
                                      <p:cBhvr additive="base">
                                        <p:cTn id="55" dur="500" fill="hold"/>
                                        <p:tgtEl>
                                          <p:spTgt spid="8"/>
                                        </p:tgtEl>
                                        <p:attrNameLst>
                                          <p:attrName>ppt_x</p:attrName>
                                        </p:attrNameLst>
                                      </p:cBhvr>
                                      <p:tavLst>
                                        <p:tav tm="0">
                                          <p:val>
                                            <p:strVal val="#ppt_x"/>
                                          </p:val>
                                        </p:tav>
                                        <p:tav tm="100000">
                                          <p:val>
                                            <p:strVal val="#ppt_x"/>
                                          </p:val>
                                        </p:tav>
                                      </p:tavLst>
                                    </p:anim>
                                    <p:anim calcmode="lin" valueType="num">
                                      <p:cBhvr additive="base">
                                        <p:cTn id="5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9" grpId="0"/>
      <p:bldP spid="10" grpId="0"/>
      <p:bldP spid="18" grpId="0" animBg="1"/>
      <p:bldP spid="12" grpId="0" animBg="1"/>
      <p:bldP spid="20" grpId="0" animBg="1"/>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a:spLocks noChangeAspect="1"/>
          </p:cNvSpPr>
          <p:nvPr/>
        </p:nvSpPr>
        <p:spPr bwMode="auto">
          <a:xfrm rot="16200000" flipV="1">
            <a:off x="7425324" y="164445"/>
            <a:ext cx="1892963" cy="1571185"/>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151429" y="1785078"/>
            <a:ext cx="3040768" cy="289559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TextBox 48"/>
          <p:cNvSpPr txBox="1"/>
          <p:nvPr/>
        </p:nvSpPr>
        <p:spPr>
          <a:xfrm>
            <a:off x="1219200" y="1744120"/>
            <a:ext cx="4572000" cy="707886"/>
          </a:xfrm>
          <a:prstGeom prst="rect">
            <a:avLst/>
          </a:prstGeom>
          <a:noFill/>
        </p:spPr>
        <p:txBody>
          <a:bodyPr wrap="square" lIns="0" tIns="0" rIns="0" bIns="0" rtlCol="0">
            <a:spAutoFit/>
          </a:bodyPr>
          <a:lstStyle/>
          <a:p>
            <a:pPr defTabSz="685800"/>
            <a:r>
              <a:rPr lang="zh-CN" altLang="en-US" sz="4600" b="1" spc="4000">
                <a:solidFill>
                  <a:schemeClr val="accent1"/>
                </a:solidFill>
                <a:latin typeface="+mj-ea"/>
                <a:ea typeface="+mj-ea"/>
                <a:cs typeface="+mn-ea"/>
                <a:sym typeface="+mn-lt"/>
              </a:rPr>
              <a:t>合同概述</a:t>
            </a:r>
            <a:endParaRPr lang="zh-CN" altLang="en-US" sz="4600" b="1" spc="4000" dirty="0">
              <a:solidFill>
                <a:schemeClr val="accent1"/>
              </a:solidFill>
              <a:latin typeface="+mj-ea"/>
              <a:ea typeface="+mj-ea"/>
              <a:cs typeface="+mn-ea"/>
              <a:sym typeface="+mn-lt"/>
            </a:endParaRPr>
          </a:p>
        </p:txBody>
      </p:sp>
      <p:sp>
        <p:nvSpPr>
          <p:cNvPr id="17" name="TextBox 48"/>
          <p:cNvSpPr txBox="1"/>
          <p:nvPr/>
        </p:nvSpPr>
        <p:spPr>
          <a:xfrm>
            <a:off x="1219200" y="1047750"/>
            <a:ext cx="2667000" cy="615553"/>
          </a:xfrm>
          <a:prstGeom prst="rect">
            <a:avLst/>
          </a:prstGeom>
          <a:noFill/>
        </p:spPr>
        <p:txBody>
          <a:bodyPr wrap="square" lIns="0" tIns="0" rIns="0" bIns="0" rtlCol="0">
            <a:spAutoFit/>
          </a:bodyPr>
          <a:lstStyle/>
          <a:p>
            <a:pPr defTabSz="685800"/>
            <a:r>
              <a:rPr lang="zh-CN" altLang="en-US" sz="4000" spc="600" dirty="0" smtClean="0">
                <a:solidFill>
                  <a:schemeClr val="accent1"/>
                </a:solidFill>
                <a:latin typeface="+mn-ea"/>
                <a:cs typeface="+mn-ea"/>
                <a:sym typeface="+mn-lt"/>
              </a:rPr>
              <a:t>第一部分</a:t>
            </a:r>
            <a:endParaRPr lang="en-US" altLang="zh-CN" sz="4000" spc="600" dirty="0">
              <a:solidFill>
                <a:schemeClr val="accent1"/>
              </a:solidFill>
              <a:latin typeface="+mn-ea"/>
              <a:cs typeface="+mn-ea"/>
              <a:sym typeface="+mn-lt"/>
            </a:endParaRPr>
          </a:p>
        </p:txBody>
      </p:sp>
      <p:sp>
        <p:nvSpPr>
          <p:cNvPr id="19" name="矩形 18"/>
          <p:cNvSpPr/>
          <p:nvPr/>
        </p:nvSpPr>
        <p:spPr>
          <a:xfrm>
            <a:off x="1143001" y="2495550"/>
            <a:ext cx="4190999" cy="492443"/>
          </a:xfrm>
          <a:prstGeom prst="rect">
            <a:avLst/>
          </a:prstGeom>
        </p:spPr>
        <p:txBody>
          <a:bodyPr wrap="square">
            <a:spAutoFit/>
          </a:bodyPr>
          <a:lstStyle/>
          <a:p>
            <a:pPr>
              <a:lnSpc>
                <a:spcPct val="130000"/>
              </a:lnSpc>
            </a:pPr>
            <a:r>
              <a:rPr lang="en-US" altLang="zh-CN" sz="1000" dirty="0" smtClean="0">
                <a:solidFill>
                  <a:schemeClr val="accent1"/>
                </a:solidFill>
                <a:latin typeface="+mn-ea"/>
              </a:rPr>
              <a:t>performance in workplace execution comes from careful execution workplace </a:t>
            </a:r>
            <a:r>
              <a:rPr lang="en-US" altLang="zh-CN" sz="1000" dirty="0">
                <a:solidFill>
                  <a:schemeClr val="accent1"/>
                </a:solidFill>
                <a:latin typeface="+mn-ea"/>
              </a:rPr>
              <a:t>execution </a:t>
            </a:r>
            <a:r>
              <a:rPr lang="en-US" altLang="zh-CN" sz="1000">
                <a:solidFill>
                  <a:schemeClr val="accent1"/>
                </a:solidFill>
                <a:latin typeface="+mn-ea"/>
              </a:rPr>
              <a:t>comes </a:t>
            </a:r>
            <a:r>
              <a:rPr lang="en-US" altLang="zh-CN" sz="1000" smtClean="0">
                <a:solidFill>
                  <a:schemeClr val="accent1"/>
                </a:solidFill>
                <a:latin typeface="+mn-ea"/>
              </a:rPr>
              <a:t>from</a:t>
            </a:r>
            <a:endParaRPr lang="zh-CN" altLang="en-US" sz="1000" dirty="0">
              <a:solidFill>
                <a:schemeClr val="accent1"/>
              </a:solidFill>
              <a:latin typeface="+mn-ea"/>
            </a:endParaRPr>
          </a:p>
        </p:txBody>
      </p:sp>
      <p:sp>
        <p:nvSpPr>
          <p:cNvPr id="21" name="矩形 20"/>
          <p:cNvSpPr/>
          <p:nvPr/>
        </p:nvSpPr>
        <p:spPr>
          <a:xfrm>
            <a:off x="1131945" y="3223052"/>
            <a:ext cx="3744855" cy="415498"/>
          </a:xfrm>
          <a:prstGeom prst="rect">
            <a:avLst/>
          </a:prstGeom>
        </p:spPr>
        <p:txBody>
          <a:bodyPr wrap="square">
            <a:spAutoFit/>
          </a:bodyPr>
          <a:lstStyle/>
          <a:p>
            <a:r>
              <a:rPr lang="en-US" altLang="zh-CN" sz="2100" smtClean="0">
                <a:solidFill>
                  <a:schemeClr val="accent2"/>
                </a:solidFill>
                <a:latin typeface="+mj-ea"/>
                <a:ea typeface="+mj-ea"/>
              </a:rPr>
              <a:t>CONTRACT LAW TRAINING </a:t>
            </a:r>
            <a:endParaRPr lang="zh-CN" altLang="en-US" sz="2100">
              <a:solidFill>
                <a:schemeClr val="accent2"/>
              </a:solidFill>
              <a:latin typeface="+mj-ea"/>
              <a:ea typeface="+mj-ea"/>
            </a:endParaRPr>
          </a:p>
        </p:txBody>
      </p:sp>
    </p:spTree>
    <p:extLst>
      <p:ext uri="{BB962C8B-B14F-4D97-AF65-F5344CB8AC3E}">
        <p14:creationId xmlns:p14="http://schemas.microsoft.com/office/powerpoint/2010/main" val="3253433544"/>
      </p:ext>
    </p:extLst>
  </p:cSld>
  <p:clrMapOvr>
    <a:masterClrMapping/>
  </p:clrMapOvr>
  <mc:AlternateContent xmlns:mc="http://schemas.openxmlformats.org/markup-compatibility/2006">
    <mc:Choice xmlns:p14="http://schemas.microsoft.com/office/powerpoint/2010/main" Requires="p14">
      <p:transition spd="slow" p14:dur="1600" advTm="0">
        <p14:gallery dir="l"/>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20" grpId="0" animBg="1"/>
      <p:bldP spid="16" grpId="0"/>
      <p:bldP spid="17" grpId="0"/>
      <p:bldP spid="19" grpId="0"/>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38200" y="1200150"/>
            <a:ext cx="7543800" cy="1006855"/>
            <a:chOff x="838200" y="1352550"/>
            <a:chExt cx="7543800" cy="1006855"/>
          </a:xfrm>
        </p:grpSpPr>
        <p:sp>
          <p:nvSpPr>
            <p:cNvPr id="14" name="矩形: 圆角 13">
              <a:extLst>
                <a:ext uri="{FF2B5EF4-FFF2-40B4-BE49-F238E27FC236}">
                  <a16:creationId xmlns:a16="http://schemas.microsoft.com/office/drawing/2014/main" xmlns="" id="{8C31B2E1-644E-465A-9B24-1B0D846E953E}"/>
                </a:ext>
              </a:extLst>
            </p:cNvPr>
            <p:cNvSpPr/>
            <p:nvPr/>
          </p:nvSpPr>
          <p:spPr>
            <a:xfrm>
              <a:off x="838200" y="1481860"/>
              <a:ext cx="7543800" cy="877545"/>
            </a:xfrm>
            <a:prstGeom prst="roundRect">
              <a:avLst>
                <a:gd name="adj" fmla="val 5849"/>
              </a:avLst>
            </a:prstGeom>
            <a:solidFill>
              <a:sysClr val="window" lastClr="FFFFFF"/>
            </a:solidFill>
            <a:ln w="12700" cap="flat" cmpd="sng" algn="ctr">
              <a:solidFill>
                <a:schemeClr val="accent2"/>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kern="0">
                <a:solidFill>
                  <a:schemeClr val="bg2">
                    <a:lumMod val="25000"/>
                  </a:schemeClr>
                </a:solidFill>
                <a:latin typeface="思源黑体" panose="020B0500000000000000" pitchFamily="34" charset="-122"/>
                <a:ea typeface="思源黑体" panose="020B0500000000000000" pitchFamily="34" charset="-122"/>
                <a:cs typeface="+mn-ea"/>
              </a:endParaRPr>
            </a:p>
          </p:txBody>
        </p:sp>
        <p:sp>
          <p:nvSpPr>
            <p:cNvPr id="3" name="TextBox 2"/>
            <p:cNvSpPr txBox="1"/>
            <p:nvPr/>
          </p:nvSpPr>
          <p:spPr>
            <a:xfrm>
              <a:off x="1196449" y="1733550"/>
              <a:ext cx="6362051" cy="507831"/>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民事合同是平等主体的自然人、法人、其他组织之间设立、变更、终止民事权利义务关系的协议。与劳动合同、人身合同、行政合同相区别。</a:t>
              </a:r>
            </a:p>
          </p:txBody>
        </p:sp>
        <p:sp>
          <p:nvSpPr>
            <p:cNvPr id="4" name="TextBox 3"/>
            <p:cNvSpPr txBox="1"/>
            <p:nvPr/>
          </p:nvSpPr>
          <p:spPr>
            <a:xfrm>
              <a:off x="1196449" y="1352550"/>
              <a:ext cx="1830503" cy="369332"/>
            </a:xfrm>
            <a:prstGeom prst="rect">
              <a:avLst/>
            </a:prstGeom>
            <a:solidFill>
              <a:schemeClr val="accent2"/>
            </a:solidFill>
          </p:spPr>
          <p:txBody>
            <a:bodyPr wrap="square" rtlCol="0">
              <a:spAutoFit/>
            </a:bodyPr>
            <a:lstStyle/>
            <a:p>
              <a:pPr algn="ctr"/>
              <a:r>
                <a:rPr lang="zh-CN" altLang="en-US" b="1" dirty="0">
                  <a:solidFill>
                    <a:schemeClr val="bg1"/>
                  </a:solidFill>
                  <a:latin typeface="思源黑体" panose="020B0500000000000000" pitchFamily="34" charset="-122"/>
                  <a:ea typeface="思源黑体" panose="020B0500000000000000" pitchFamily="34" charset="-122"/>
                </a:rPr>
                <a:t>合同的定义</a:t>
              </a:r>
            </a:p>
          </p:txBody>
        </p:sp>
      </p:grpSp>
      <p:grpSp>
        <p:nvGrpSpPr>
          <p:cNvPr id="5" name="组合 4"/>
          <p:cNvGrpSpPr/>
          <p:nvPr/>
        </p:nvGrpSpPr>
        <p:grpSpPr>
          <a:xfrm>
            <a:off x="838200" y="2343150"/>
            <a:ext cx="7543800" cy="861780"/>
            <a:chOff x="838200" y="2495550"/>
            <a:chExt cx="7543800" cy="861780"/>
          </a:xfrm>
        </p:grpSpPr>
        <p:sp>
          <p:nvSpPr>
            <p:cNvPr id="15" name="矩形: 圆角 14">
              <a:extLst>
                <a:ext uri="{FF2B5EF4-FFF2-40B4-BE49-F238E27FC236}">
                  <a16:creationId xmlns:a16="http://schemas.microsoft.com/office/drawing/2014/main" xmlns="" id="{868BE166-A061-4A14-A144-D119E884D007}"/>
                </a:ext>
              </a:extLst>
            </p:cNvPr>
            <p:cNvSpPr/>
            <p:nvPr/>
          </p:nvSpPr>
          <p:spPr>
            <a:xfrm>
              <a:off x="838200" y="2617871"/>
              <a:ext cx="7543800" cy="739459"/>
            </a:xfrm>
            <a:prstGeom prst="roundRect">
              <a:avLst>
                <a:gd name="adj" fmla="val 5849"/>
              </a:avLst>
            </a:prstGeom>
            <a:solidFill>
              <a:sysClr val="window" lastClr="FFFFFF"/>
            </a:solidFill>
            <a:ln w="12700" cap="flat" cmpd="sng" algn="ctr">
              <a:solidFill>
                <a:schemeClr val="accent2"/>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kern="0">
                <a:solidFill>
                  <a:schemeClr val="bg2">
                    <a:lumMod val="25000"/>
                  </a:schemeClr>
                </a:solidFill>
                <a:latin typeface="思源黑体" panose="020B0500000000000000" pitchFamily="34" charset="-122"/>
                <a:ea typeface="思源黑体" panose="020B0500000000000000" pitchFamily="34" charset="-122"/>
                <a:cs typeface="+mn-ea"/>
              </a:endParaRPr>
            </a:p>
          </p:txBody>
        </p:sp>
        <p:sp>
          <p:nvSpPr>
            <p:cNvPr id="6" name="TextBox 5"/>
            <p:cNvSpPr txBox="1"/>
            <p:nvPr/>
          </p:nvSpPr>
          <p:spPr>
            <a:xfrm>
              <a:off x="1196450" y="2495550"/>
              <a:ext cx="1830503" cy="369332"/>
            </a:xfrm>
            <a:prstGeom prst="rect">
              <a:avLst/>
            </a:prstGeom>
            <a:gradFill>
              <a:gsLst>
                <a:gs pos="53000">
                  <a:schemeClr val="accent1">
                    <a:lumMod val="98000"/>
                    <a:lumOff val="2000"/>
                  </a:schemeClr>
                </a:gs>
                <a:gs pos="0">
                  <a:schemeClr val="accent1">
                    <a:lumMod val="85000"/>
                    <a:lumOff val="15000"/>
                  </a:schemeClr>
                </a:gs>
                <a:gs pos="100000">
                  <a:schemeClr val="accent1">
                    <a:lumMod val="85000"/>
                  </a:schemeClr>
                </a:gs>
              </a:gsLst>
              <a:lin ang="5400000" scaled="1"/>
            </a:gradFill>
          </p:spPr>
          <p:txBody>
            <a:bodyPr wrap="square" rtlCol="0">
              <a:spAutoFit/>
            </a:bodyPr>
            <a:lstStyle/>
            <a:p>
              <a:pPr algn="ctr"/>
              <a:r>
                <a:rPr lang="zh-CN" altLang="en-US" b="1" dirty="0">
                  <a:solidFill>
                    <a:schemeClr val="bg1"/>
                  </a:solidFill>
                  <a:latin typeface="思源黑体" panose="020B0500000000000000" pitchFamily="34" charset="-122"/>
                  <a:ea typeface="思源黑体" panose="020B0500000000000000" pitchFamily="34" charset="-122"/>
                </a:rPr>
                <a:t>合同的特征</a:t>
              </a:r>
            </a:p>
          </p:txBody>
        </p:sp>
        <p:sp>
          <p:nvSpPr>
            <p:cNvPr id="8" name="TextBox 7"/>
            <p:cNvSpPr txBox="1"/>
            <p:nvPr/>
          </p:nvSpPr>
          <p:spPr>
            <a:xfrm>
              <a:off x="1378198" y="2902191"/>
              <a:ext cx="5548196" cy="300082"/>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合同当事人法律地位平等，坚持自愿、公平和诚实信用原则。</a:t>
              </a:r>
            </a:p>
          </p:txBody>
        </p:sp>
      </p:grpSp>
      <p:grpSp>
        <p:nvGrpSpPr>
          <p:cNvPr id="7" name="组合 6"/>
          <p:cNvGrpSpPr/>
          <p:nvPr/>
        </p:nvGrpSpPr>
        <p:grpSpPr>
          <a:xfrm>
            <a:off x="838200" y="3486150"/>
            <a:ext cx="7543800" cy="841068"/>
            <a:chOff x="838200" y="3559482"/>
            <a:chExt cx="7543800" cy="841068"/>
          </a:xfrm>
        </p:grpSpPr>
        <p:sp>
          <p:nvSpPr>
            <p:cNvPr id="16" name="矩形: 圆角 15">
              <a:extLst>
                <a:ext uri="{FF2B5EF4-FFF2-40B4-BE49-F238E27FC236}">
                  <a16:creationId xmlns:a16="http://schemas.microsoft.com/office/drawing/2014/main" xmlns="" id="{98F3765D-5B2C-4FC4-B1DD-026BC23ECD9B}"/>
                </a:ext>
              </a:extLst>
            </p:cNvPr>
            <p:cNvSpPr/>
            <p:nvPr/>
          </p:nvSpPr>
          <p:spPr>
            <a:xfrm>
              <a:off x="838200" y="3661090"/>
              <a:ext cx="7543800" cy="739460"/>
            </a:xfrm>
            <a:prstGeom prst="roundRect">
              <a:avLst>
                <a:gd name="adj" fmla="val 5849"/>
              </a:avLst>
            </a:prstGeom>
            <a:solidFill>
              <a:sysClr val="window" lastClr="FFFFFF"/>
            </a:solidFill>
            <a:ln w="12700" cap="flat" cmpd="sng" algn="ctr">
              <a:solidFill>
                <a:schemeClr val="accent2"/>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zh-CN" altLang="en-US" sz="1350" kern="0">
                <a:solidFill>
                  <a:schemeClr val="bg2">
                    <a:lumMod val="25000"/>
                  </a:schemeClr>
                </a:solidFill>
                <a:latin typeface="思源黑体" panose="020B0500000000000000" pitchFamily="34" charset="-122"/>
                <a:ea typeface="思源黑体" panose="020B0500000000000000" pitchFamily="34" charset="-122"/>
                <a:cs typeface="+mn-ea"/>
              </a:endParaRPr>
            </a:p>
          </p:txBody>
        </p:sp>
        <p:sp>
          <p:nvSpPr>
            <p:cNvPr id="9" name="TextBox 8"/>
            <p:cNvSpPr txBox="1"/>
            <p:nvPr/>
          </p:nvSpPr>
          <p:spPr>
            <a:xfrm>
              <a:off x="1196450" y="3559482"/>
              <a:ext cx="1830503" cy="369332"/>
            </a:xfrm>
            <a:prstGeom prst="rect">
              <a:avLst/>
            </a:prstGeom>
            <a:solidFill>
              <a:schemeClr val="accent2"/>
            </a:solidFill>
          </p:spPr>
          <p:txBody>
            <a:bodyPr wrap="square" rtlCol="0">
              <a:spAutoFit/>
            </a:bodyPr>
            <a:lstStyle/>
            <a:p>
              <a:pPr algn="ctr"/>
              <a:r>
                <a:rPr lang="zh-CN" altLang="en-US" b="1" dirty="0">
                  <a:solidFill>
                    <a:schemeClr val="bg1"/>
                  </a:solidFill>
                  <a:latin typeface="思源黑体" panose="020B0500000000000000" pitchFamily="34" charset="-122"/>
                  <a:ea typeface="思源黑体" panose="020B0500000000000000" pitchFamily="34" charset="-122"/>
                </a:rPr>
                <a:t>合同的达成</a:t>
              </a:r>
            </a:p>
          </p:txBody>
        </p:sp>
        <p:sp>
          <p:nvSpPr>
            <p:cNvPr id="10" name="TextBox 9"/>
            <p:cNvSpPr txBox="1"/>
            <p:nvPr/>
          </p:nvSpPr>
          <p:spPr>
            <a:xfrm>
              <a:off x="1465894" y="4006448"/>
              <a:ext cx="1644467" cy="300082"/>
            </a:xfrm>
            <a:prstGeom prst="rect">
              <a:avLst/>
            </a:prstGeom>
            <a:noFill/>
          </p:spPr>
          <p:txBody>
            <a:bodyPr wrap="square" rtlCol="0">
              <a:spAutoFit/>
            </a:bodyPr>
            <a:lstStyle/>
            <a:p>
              <a:r>
                <a:rPr lang="zh-CN" altLang="en-US" sz="1350" dirty="0">
                  <a:solidFill>
                    <a:schemeClr val="bg2">
                      <a:lumMod val="25000"/>
                    </a:schemeClr>
                  </a:solidFill>
                  <a:latin typeface="思源黑体" panose="020B0500000000000000" pitchFamily="34" charset="-122"/>
                  <a:ea typeface="思源黑体" panose="020B0500000000000000" pitchFamily="34" charset="-122"/>
                </a:rPr>
                <a:t>要约和承诺。</a:t>
              </a:r>
              <a:endParaRPr lang="zh-CN" altLang="en-US" sz="1200" dirty="0">
                <a:solidFill>
                  <a:schemeClr val="bg2">
                    <a:lumMod val="25000"/>
                  </a:schemeClr>
                </a:solidFill>
                <a:latin typeface="思源黑体" panose="020B0500000000000000" pitchFamily="34" charset="-122"/>
                <a:ea typeface="思源黑体" panose="020B0500000000000000" pitchFamily="34" charset="-122"/>
              </a:endParaRPr>
            </a:p>
          </p:txBody>
        </p:sp>
      </p:grpSp>
    </p:spTree>
    <p:extLst>
      <p:ext uri="{BB962C8B-B14F-4D97-AF65-F5344CB8AC3E}">
        <p14:creationId xmlns:p14="http://schemas.microsoft.com/office/powerpoint/2010/main" val="4111481537"/>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4191001" y="2271305"/>
            <a:ext cx="4875359" cy="300082"/>
          </a:xfrm>
          <a:prstGeom prst="rect">
            <a:avLst/>
          </a:prstGeom>
          <a:noFill/>
        </p:spPr>
        <p:txBody>
          <a:bodyPr wrap="square" rtlCol="0">
            <a:spAutoFit/>
          </a:bodyPr>
          <a:lstStyle/>
          <a:p>
            <a:pPr marL="214313" indent="-214313">
              <a:buFont typeface="Wingdings" panose="05000000000000000000" pitchFamily="2" charset="2"/>
              <a:buChar char="u"/>
            </a:pPr>
            <a:r>
              <a:rPr lang="zh-CN" altLang="en-US" sz="1350" dirty="0">
                <a:solidFill>
                  <a:schemeClr val="bg2">
                    <a:lumMod val="25000"/>
                  </a:schemeClr>
                </a:solidFill>
                <a:latin typeface="思源黑体" panose="020B0500000000000000" pitchFamily="34" charset="-122"/>
                <a:ea typeface="思源黑体" panose="020B0500000000000000" pitchFamily="34" charset="-122"/>
              </a:rPr>
              <a:t>相对人不具备相应资信、能力。</a:t>
            </a:r>
          </a:p>
        </p:txBody>
      </p:sp>
      <p:sp>
        <p:nvSpPr>
          <p:cNvPr id="16" name="TextBox 15"/>
          <p:cNvSpPr txBox="1"/>
          <p:nvPr/>
        </p:nvSpPr>
        <p:spPr>
          <a:xfrm>
            <a:off x="4191001" y="2684776"/>
            <a:ext cx="5168129" cy="300082"/>
          </a:xfrm>
          <a:prstGeom prst="rect">
            <a:avLst/>
          </a:prstGeom>
          <a:noFill/>
        </p:spPr>
        <p:txBody>
          <a:bodyPr wrap="square" rtlCol="0">
            <a:spAutoFit/>
          </a:bodyPr>
          <a:lstStyle/>
          <a:p>
            <a:pPr marL="214313" indent="-214313">
              <a:buFont typeface="Wingdings" panose="05000000000000000000" pitchFamily="2" charset="2"/>
              <a:buChar char="u"/>
            </a:pPr>
            <a:r>
              <a:rPr lang="zh-CN" altLang="en-US" sz="1350" dirty="0">
                <a:solidFill>
                  <a:schemeClr val="bg2">
                    <a:lumMod val="25000"/>
                  </a:schemeClr>
                </a:solidFill>
                <a:latin typeface="思源黑体" panose="020B0500000000000000" pitchFamily="34" charset="-122"/>
                <a:ea typeface="思源黑体" panose="020B0500000000000000" pitchFamily="34" charset="-122"/>
                <a:sym typeface="+mn-ea"/>
              </a:rPr>
              <a:t> 代理人未经授权或授权终止后仍进行签约。</a:t>
            </a:r>
            <a:endParaRPr lang="zh-CN" altLang="en-US" sz="1350" dirty="0">
              <a:solidFill>
                <a:schemeClr val="bg2">
                  <a:lumMod val="25000"/>
                </a:schemeClr>
              </a:solidFill>
              <a:latin typeface="思源黑体" panose="020B0500000000000000" pitchFamily="34" charset="-122"/>
              <a:ea typeface="思源黑体" panose="020B0500000000000000" pitchFamily="34" charset="-122"/>
            </a:endParaRPr>
          </a:p>
        </p:txBody>
      </p:sp>
      <p:sp>
        <p:nvSpPr>
          <p:cNvPr id="14" name="TextBox 13"/>
          <p:cNvSpPr txBox="1"/>
          <p:nvPr/>
        </p:nvSpPr>
        <p:spPr>
          <a:xfrm>
            <a:off x="4191001" y="3719468"/>
            <a:ext cx="4905927" cy="300082"/>
          </a:xfrm>
          <a:prstGeom prst="rect">
            <a:avLst/>
          </a:prstGeom>
          <a:noFill/>
        </p:spPr>
        <p:txBody>
          <a:bodyPr wrap="square" rtlCol="0">
            <a:spAutoFit/>
          </a:bodyPr>
          <a:lstStyle/>
          <a:p>
            <a:pPr marL="214313" indent="-214313">
              <a:buFont typeface="Wingdings" panose="05000000000000000000" pitchFamily="2" charset="2"/>
              <a:buChar char="u"/>
            </a:pPr>
            <a:r>
              <a:rPr lang="zh-CN" altLang="en-US" sz="1350" dirty="0">
                <a:solidFill>
                  <a:schemeClr val="bg2">
                    <a:lumMod val="25000"/>
                  </a:schemeClr>
                </a:solidFill>
                <a:latin typeface="思源黑体" panose="020B0500000000000000" pitchFamily="34" charset="-122"/>
                <a:ea typeface="思源黑体" panose="020B0500000000000000" pitchFamily="34" charset="-122"/>
              </a:rPr>
              <a:t>合同相对人无代理权、超越代理权或代理权过期。</a:t>
            </a:r>
          </a:p>
        </p:txBody>
      </p:sp>
      <p:sp>
        <p:nvSpPr>
          <p:cNvPr id="13" name="TextBox 12"/>
          <p:cNvSpPr txBox="1"/>
          <p:nvPr/>
        </p:nvSpPr>
        <p:spPr>
          <a:xfrm>
            <a:off x="4191001" y="3098248"/>
            <a:ext cx="3964197" cy="507831"/>
          </a:xfrm>
          <a:prstGeom prst="rect">
            <a:avLst/>
          </a:prstGeom>
          <a:noFill/>
        </p:spPr>
        <p:txBody>
          <a:bodyPr wrap="square" rtlCol="0">
            <a:spAutoFit/>
          </a:bodyPr>
          <a:lstStyle/>
          <a:p>
            <a:pPr marL="214313" indent="-214313">
              <a:buFont typeface="Wingdings" panose="05000000000000000000" pitchFamily="2" charset="2"/>
              <a:buChar char="u"/>
            </a:pPr>
            <a:r>
              <a:rPr lang="zh-CN" altLang="en-US" sz="1350" dirty="0">
                <a:solidFill>
                  <a:schemeClr val="bg2">
                    <a:lumMod val="25000"/>
                  </a:schemeClr>
                </a:solidFill>
                <a:latin typeface="思源黑体" panose="020B0500000000000000" pitchFamily="34" charset="-122"/>
                <a:ea typeface="思源黑体" panose="020B0500000000000000" pitchFamily="34" charset="-122"/>
              </a:rPr>
              <a:t>相对人为法人的职能部门、未办理营业执照的分支机构或直属机构。</a:t>
            </a:r>
          </a:p>
        </p:txBody>
      </p:sp>
      <p:sp>
        <p:nvSpPr>
          <p:cNvPr id="3" name="TextBox 2"/>
          <p:cNvSpPr txBox="1"/>
          <p:nvPr/>
        </p:nvSpPr>
        <p:spPr>
          <a:xfrm>
            <a:off x="4191000" y="1684727"/>
            <a:ext cx="3050827" cy="369332"/>
          </a:xfrm>
          <a:prstGeom prst="rect">
            <a:avLst/>
          </a:prstGeom>
          <a:solidFill>
            <a:schemeClr val="accent2"/>
          </a:solidFill>
        </p:spPr>
        <p:txBody>
          <a:bodyPr wrap="square" rtlCol="0">
            <a:spAutoFit/>
          </a:bodyPr>
          <a:lstStyle/>
          <a:p>
            <a:pPr algn="ctr">
              <a:buClr>
                <a:schemeClr val="tx1"/>
              </a:buClr>
            </a:pPr>
            <a:r>
              <a:rPr lang="zh-CN" altLang="en-US" b="1" dirty="0">
                <a:solidFill>
                  <a:schemeClr val="bg1"/>
                </a:solidFill>
                <a:latin typeface="思源黑体" panose="020B0500000000000000" pitchFamily="34" charset="-122"/>
                <a:ea typeface="思源黑体" panose="020B0500000000000000" pitchFamily="34" charset="-122"/>
                <a:sym typeface="+mn-ea"/>
              </a:rPr>
              <a:t>常见的问题：</a:t>
            </a: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450" y="1295400"/>
            <a:ext cx="3105150" cy="3105150"/>
          </a:xfrm>
          <a:prstGeom prst="rect">
            <a:avLst/>
          </a:prstGeom>
        </p:spPr>
      </p:pic>
    </p:spTree>
    <p:extLst>
      <p:ext uri="{BB962C8B-B14F-4D97-AF65-F5344CB8AC3E}">
        <p14:creationId xmlns:p14="http://schemas.microsoft.com/office/powerpoint/2010/main" val="36866821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left)">
                                      <p:cBhvr>
                                        <p:cTn id="13" dur="500"/>
                                        <p:tgtEl>
                                          <p:spTgt spid="3"/>
                                        </p:tgtEl>
                                      </p:cBhvr>
                                    </p:animEffect>
                                  </p:childTnLst>
                                </p:cTn>
                              </p:par>
                              <p:par>
                                <p:cTn id="14" presetID="22" presetClass="entr" presetSubtype="8"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left)">
                                      <p:cBhvr>
                                        <p:cTn id="16" dur="500"/>
                                        <p:tgtEl>
                                          <p:spTgt spid="12"/>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left)">
                                      <p:cBhvr>
                                        <p:cTn id="19" dur="500"/>
                                        <p:tgtEl>
                                          <p:spTgt spid="16"/>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left)">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P spid="14" grpId="0"/>
      <p:bldP spid="13" grpId="0"/>
      <p:bldP spid="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文本占位符 23554"/>
          <p:cNvSpPr>
            <a:spLocks noGrp="1" noChangeArrowheads="1"/>
          </p:cNvSpPr>
          <p:nvPr>
            <p:ph type="body" idx="4294967295"/>
          </p:nvPr>
        </p:nvSpPr>
        <p:spPr>
          <a:xfrm>
            <a:off x="838200" y="1925638"/>
            <a:ext cx="5527431" cy="2474912"/>
          </a:xfrm>
          <a:prstGeom prst="rect">
            <a:avLst/>
          </a:prstGeom>
        </p:spPr>
        <p:txBody>
          <a:bodyPr>
            <a:normAutofit/>
          </a:bodyPr>
          <a:lstStyle/>
          <a:p>
            <a:pPr marL="0" indent="0">
              <a:lnSpc>
                <a:spcPct val="200000"/>
              </a:lnSpc>
              <a:buClr>
                <a:schemeClr val="tx1"/>
              </a:buClr>
              <a:buNone/>
            </a:pPr>
            <a:r>
              <a:rPr lang="zh-CN" altLang="en-US" sz="1200" smtClean="0">
                <a:solidFill>
                  <a:schemeClr val="bg2">
                    <a:lumMod val="25000"/>
                  </a:schemeClr>
                </a:solidFill>
                <a:latin typeface="思源黑体" panose="020B0500000000000000" pitchFamily="34" charset="-122"/>
                <a:ea typeface="思源黑体" panose="020B0500000000000000" pitchFamily="34" charset="-122"/>
              </a:rPr>
              <a:t>乙</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是</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公司的法定代表人，因经营需要向甲借款</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20</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万元，并出具了正式的借条，加盖</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公司公章。因乙拒绝还钱，甲诉至法院。开庭时乙辩称是</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公司借款，因为上面盖得是</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公司公章，其个人只是以</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公司法定代表人身份签字。法院以起诉主体错误为由驳回了甲的起诉。甲无奈随后起诉</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公司，虽胜诉，但因</a:t>
            </a:r>
            <a:r>
              <a:rPr lang="en-US"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公司经营亏损，无偿还能力，无法执行。乙虽然有财产，但根据</a:t>
            </a:r>
            <a:r>
              <a:rPr lang="en-US" sz="1200" dirty="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公司法</a:t>
            </a:r>
            <a:r>
              <a:rPr lang="en-US" sz="1200" dirty="0">
                <a:solidFill>
                  <a:schemeClr val="bg2">
                    <a:lumMod val="25000"/>
                  </a:schemeClr>
                </a:solidFill>
                <a:latin typeface="思源黑体" panose="020B0500000000000000" pitchFamily="34" charset="-122"/>
                <a:ea typeface="思源黑体" panose="020B0500000000000000" pitchFamily="34" charset="-122"/>
              </a:rPr>
              <a:t>》</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股东只以出资额为限承担有限责任的规定，甲向乙个人追索债权难以实现。 </a:t>
            </a:r>
          </a:p>
        </p:txBody>
      </p:sp>
      <p:sp>
        <p:nvSpPr>
          <p:cNvPr id="2" name="TextBox 1"/>
          <p:cNvSpPr txBox="1"/>
          <p:nvPr/>
        </p:nvSpPr>
        <p:spPr>
          <a:xfrm>
            <a:off x="1810264" y="1516618"/>
            <a:ext cx="3447536" cy="369332"/>
          </a:xfrm>
          <a:prstGeom prst="rect">
            <a:avLst/>
          </a:prstGeom>
          <a:noFill/>
        </p:spPr>
        <p:txBody>
          <a:bodyPr wrap="square" rtlCol="0">
            <a:spAutoFit/>
          </a:bodyPr>
          <a:lstStyle/>
          <a:p>
            <a:pPr>
              <a:buClr>
                <a:schemeClr val="tx1"/>
              </a:buClr>
            </a:pPr>
            <a:r>
              <a:rPr lang="zh-CN" altLang="en-US" b="1" dirty="0">
                <a:solidFill>
                  <a:schemeClr val="bg2">
                    <a:lumMod val="25000"/>
                  </a:schemeClr>
                </a:solidFill>
                <a:latin typeface="思源黑体" panose="020B0500000000000000" pitchFamily="34" charset="-122"/>
                <a:ea typeface="思源黑体" panose="020B0500000000000000" pitchFamily="34" charset="-122"/>
              </a:rPr>
              <a:t>合同相对人不清，损失无法挽回</a:t>
            </a:r>
          </a:p>
        </p:txBody>
      </p:sp>
      <p:sp>
        <p:nvSpPr>
          <p:cNvPr id="3" name="箭头: 五边形 2">
            <a:extLst>
              <a:ext uri="{FF2B5EF4-FFF2-40B4-BE49-F238E27FC236}">
                <a16:creationId xmlns:a16="http://schemas.microsoft.com/office/drawing/2014/main" xmlns="" id="{440D7F52-1C32-4CD3-AD0E-D369409C5D3A}"/>
              </a:ext>
            </a:extLst>
          </p:cNvPr>
          <p:cNvSpPr/>
          <p:nvPr/>
        </p:nvSpPr>
        <p:spPr>
          <a:xfrm>
            <a:off x="911310" y="1516618"/>
            <a:ext cx="898954" cy="34624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思源黑体" panose="020B0500000000000000" pitchFamily="34" charset="-122"/>
                <a:ea typeface="思源黑体" panose="020B0500000000000000" pitchFamily="34" charset="-122"/>
              </a:rPr>
              <a:t>案例</a:t>
            </a:r>
            <a:r>
              <a:rPr lang="en-US" altLang="zh-CN" b="1" dirty="0">
                <a:latin typeface="思源黑体" panose="020B0500000000000000" pitchFamily="34" charset="-122"/>
                <a:ea typeface="思源黑体" panose="020B0500000000000000" pitchFamily="34" charset="-122"/>
              </a:rPr>
              <a:t>: </a:t>
            </a:r>
            <a:endParaRPr lang="zh-CN" altLang="en-US" b="1" dirty="0">
              <a:latin typeface="思源黑体" panose="020B0500000000000000" pitchFamily="34" charset="-122"/>
              <a:ea typeface="思源黑体" panose="020B0500000000000000" pitchFamily="34" charset="-122"/>
            </a:endParaRPr>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91200" y="1411288"/>
            <a:ext cx="3217862" cy="3217862"/>
          </a:xfrm>
          <a:prstGeom prst="rect">
            <a:avLst/>
          </a:prstGeom>
        </p:spPr>
      </p:pic>
    </p:spTree>
    <p:extLst>
      <p:ext uri="{BB962C8B-B14F-4D97-AF65-F5344CB8AC3E}">
        <p14:creationId xmlns:p14="http://schemas.microsoft.com/office/powerpoint/2010/main" val="358601918"/>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23554">
                                            <p:txEl>
                                              <p:pRg st="0" end="0"/>
                                            </p:txEl>
                                          </p:spTgt>
                                        </p:tgtEl>
                                        <p:attrNameLst>
                                          <p:attrName>style.visibility</p:attrName>
                                        </p:attrNameLst>
                                      </p:cBhvr>
                                      <p:to>
                                        <p:strVal val="visible"/>
                                      </p:to>
                                    </p:set>
                                    <p:anim calcmode="lin" valueType="num">
                                      <p:cBhvr>
                                        <p:cTn id="17" dur="500" fill="hold"/>
                                        <p:tgtEl>
                                          <p:spTgt spid="23554">
                                            <p:txEl>
                                              <p:pRg st="0" end="0"/>
                                            </p:txEl>
                                          </p:spTgt>
                                        </p:tgtEl>
                                        <p:attrNameLst>
                                          <p:attrName>ppt_w</p:attrName>
                                        </p:attrNameLst>
                                      </p:cBhvr>
                                      <p:tavLst>
                                        <p:tav tm="0">
                                          <p:val>
                                            <p:fltVal val="0"/>
                                          </p:val>
                                        </p:tav>
                                        <p:tav tm="100000">
                                          <p:val>
                                            <p:strVal val="#ppt_w"/>
                                          </p:val>
                                        </p:tav>
                                      </p:tavLst>
                                    </p:anim>
                                    <p:anim calcmode="lin" valueType="num">
                                      <p:cBhvr>
                                        <p:cTn id="18" dur="500" fill="hold"/>
                                        <p:tgtEl>
                                          <p:spTgt spid="23554">
                                            <p:txEl>
                                              <p:pRg st="0" end="0"/>
                                            </p:txEl>
                                          </p:spTgt>
                                        </p:tgtEl>
                                        <p:attrNameLst>
                                          <p:attrName>ppt_h</p:attrName>
                                        </p:attrNameLst>
                                      </p:cBhvr>
                                      <p:tavLst>
                                        <p:tav tm="0">
                                          <p:val>
                                            <p:fltVal val="0"/>
                                          </p:val>
                                        </p:tav>
                                        <p:tav tm="100000">
                                          <p:val>
                                            <p:strVal val="#ppt_h"/>
                                          </p:val>
                                        </p:tav>
                                      </p:tavLst>
                                    </p:anim>
                                    <p:animEffect transition="in" filter="fade">
                                      <p:cBhvr>
                                        <p:cTn id="19" dur="500"/>
                                        <p:tgtEl>
                                          <p:spTgt spid="23554">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 calcmode="lin" valueType="num">
                                      <p:cBhvr additive="base">
                                        <p:cTn id="24" dur="500" fill="hold"/>
                                        <p:tgtEl>
                                          <p:spTgt spid="4"/>
                                        </p:tgtEl>
                                        <p:attrNameLst>
                                          <p:attrName>ppt_x</p:attrName>
                                        </p:attrNameLst>
                                      </p:cBhvr>
                                      <p:tavLst>
                                        <p:tav tm="0">
                                          <p:val>
                                            <p:strVal val="#ppt_x"/>
                                          </p:val>
                                        </p:tav>
                                        <p:tav tm="100000">
                                          <p:val>
                                            <p:strVal val="#ppt_x"/>
                                          </p:val>
                                        </p:tav>
                                      </p:tavLst>
                                    </p:anim>
                                    <p:anim calcmode="lin" valueType="num">
                                      <p:cBhvr additive="base">
                                        <p:cTn id="25"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54" grpId="0" build="p"/>
      <p:bldP spid="2" grpId="0"/>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23554">
            <a:extLst>
              <a:ext uri="{FF2B5EF4-FFF2-40B4-BE49-F238E27FC236}">
                <a16:creationId xmlns:a16="http://schemas.microsoft.com/office/drawing/2014/main" xmlns="" id="{1ED8A636-3605-463E-9BAF-39A1FF992216}"/>
              </a:ext>
            </a:extLst>
          </p:cNvPr>
          <p:cNvSpPr txBox="1">
            <a:spLocks noChangeArrowheads="1"/>
          </p:cNvSpPr>
          <p:nvPr/>
        </p:nvSpPr>
        <p:spPr>
          <a:xfrm>
            <a:off x="3542014" y="2202432"/>
            <a:ext cx="4839986" cy="1893318"/>
          </a:xfrm>
          <a:prstGeom prst="rect">
            <a:avLst/>
          </a:prstGeom>
        </p:spPr>
        <p:txBody>
          <a:bodyPr vert="horz" lIns="68580" tIns="34290" rIns="68580" bIns="34290" rtlCol="0">
            <a:normAutofit fontScale="925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lnSpc>
                <a:spcPct val="200000"/>
              </a:lnSpc>
              <a:buClr>
                <a:schemeClr val="tx1"/>
              </a:buClr>
              <a:buNone/>
            </a:pPr>
            <a:r>
              <a:rPr lang="en-US" altLang="zh-CN" sz="1200" smtClean="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单位计划购买一套设备，多家知名厂家的报价都较高，</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S</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公司却报出较低的价格，并保证按要求的技术水平供货。</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对</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S</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了解不深，但因审查程序简单，考虑价格因素仍与其签订了供货合同。结果</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S</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公司收了预付款后未按期交货。经事后了解，</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S</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只是一个小公司，在签订合同前已经资不抵债。</a:t>
            </a:r>
            <a:r>
              <a:rPr lang="en-US" altLang="zh-CN" sz="1200" dirty="0">
                <a:solidFill>
                  <a:schemeClr val="bg2">
                    <a:lumMod val="25000"/>
                  </a:schemeClr>
                </a:solidFill>
                <a:latin typeface="思源黑体" panose="020B0500000000000000" pitchFamily="34" charset="-122"/>
                <a:ea typeface="思源黑体" panose="020B0500000000000000" pitchFamily="34" charset="-122"/>
              </a:rPr>
              <a:t>A</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起诉并胜诉，但无实质收获，同时工期拖延，造成了难以弥补的损失。</a:t>
            </a:r>
          </a:p>
        </p:txBody>
      </p:sp>
      <p:sp>
        <p:nvSpPr>
          <p:cNvPr id="7" name="TextBox 1">
            <a:extLst>
              <a:ext uri="{FF2B5EF4-FFF2-40B4-BE49-F238E27FC236}">
                <a16:creationId xmlns:a16="http://schemas.microsoft.com/office/drawing/2014/main" xmlns="" id="{D9A7C818-1E2E-4F58-A43D-257E78637136}"/>
              </a:ext>
            </a:extLst>
          </p:cNvPr>
          <p:cNvSpPr txBox="1"/>
          <p:nvPr/>
        </p:nvSpPr>
        <p:spPr>
          <a:xfrm>
            <a:off x="4501206" y="1809750"/>
            <a:ext cx="3920180" cy="369332"/>
          </a:xfrm>
          <a:prstGeom prst="rect">
            <a:avLst/>
          </a:prstGeom>
          <a:noFill/>
        </p:spPr>
        <p:txBody>
          <a:bodyPr wrap="square" rtlCol="0">
            <a:spAutoFit/>
          </a:bodyPr>
          <a:lstStyle/>
          <a:p>
            <a:pPr>
              <a:buClr>
                <a:schemeClr val="tx1"/>
              </a:buClr>
            </a:pPr>
            <a:r>
              <a:rPr lang="zh-CN" altLang="en-US" b="1" dirty="0">
                <a:solidFill>
                  <a:schemeClr val="bg2">
                    <a:lumMod val="25000"/>
                  </a:schemeClr>
                </a:solidFill>
                <a:latin typeface="思源黑体" panose="020B0500000000000000" pitchFamily="34" charset="-122"/>
                <a:ea typeface="思源黑体" panose="020B0500000000000000" pitchFamily="34" charset="-122"/>
              </a:rPr>
              <a:t>与无资信企业合作造成损失难以弥补</a:t>
            </a:r>
          </a:p>
        </p:txBody>
      </p:sp>
      <p:sp>
        <p:nvSpPr>
          <p:cNvPr id="8" name="箭头: 五边形 7">
            <a:extLst>
              <a:ext uri="{FF2B5EF4-FFF2-40B4-BE49-F238E27FC236}">
                <a16:creationId xmlns:a16="http://schemas.microsoft.com/office/drawing/2014/main" xmlns="" id="{76EBC257-6EF3-4119-BC99-94FBA51BA88B}"/>
              </a:ext>
            </a:extLst>
          </p:cNvPr>
          <p:cNvSpPr/>
          <p:nvPr/>
        </p:nvSpPr>
        <p:spPr>
          <a:xfrm>
            <a:off x="3602252" y="1809750"/>
            <a:ext cx="898954" cy="346249"/>
          </a:xfrm>
          <a:prstGeom prst="homePlat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思源黑体" panose="020B0500000000000000" pitchFamily="34" charset="-122"/>
                <a:ea typeface="思源黑体" panose="020B0500000000000000" pitchFamily="34" charset="-122"/>
              </a:rPr>
              <a:t>案例</a:t>
            </a:r>
            <a:r>
              <a:rPr lang="en-US" altLang="zh-CN" b="1" dirty="0">
                <a:latin typeface="思源黑体" panose="020B0500000000000000" pitchFamily="34" charset="-122"/>
                <a:ea typeface="思源黑体" panose="020B0500000000000000" pitchFamily="34" charset="-122"/>
              </a:rPr>
              <a:t>: </a:t>
            </a:r>
            <a:endParaRPr lang="zh-CN" altLang="en-US" b="1" dirty="0">
              <a:latin typeface="思源黑体" panose="020B0500000000000000" pitchFamily="34" charset="-122"/>
              <a:ea typeface="思源黑体" panose="020B0500000000000000" pitchFamily="34" charset="-122"/>
            </a:endParaRPr>
          </a:p>
        </p:txBody>
      </p:sp>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8650" y="1276350"/>
            <a:ext cx="2952750" cy="2952750"/>
          </a:xfrm>
          <a:prstGeom prst="rect">
            <a:avLst/>
          </a:prstGeom>
        </p:spPr>
      </p:pic>
    </p:spTree>
    <p:extLst>
      <p:ext uri="{BB962C8B-B14F-4D97-AF65-F5344CB8AC3E}">
        <p14:creationId xmlns:p14="http://schemas.microsoft.com/office/powerpoint/2010/main" val="3009390174"/>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Effect transition="in" filter="fade">
                                      <p:cBhvr>
                                        <p:cTn id="15" dur="500"/>
                                        <p:tgtEl>
                                          <p:spTgt spid="8"/>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 calcmode="lin" valueType="num">
                                      <p:cBhvr>
                                        <p:cTn id="18" dur="500" fill="hold"/>
                                        <p:tgtEl>
                                          <p:spTgt spid="7"/>
                                        </p:tgtEl>
                                        <p:attrNameLst>
                                          <p:attrName>ppt_w</p:attrName>
                                        </p:attrNameLst>
                                      </p:cBhvr>
                                      <p:tavLst>
                                        <p:tav tm="0">
                                          <p:val>
                                            <p:fltVal val="0"/>
                                          </p:val>
                                        </p:tav>
                                        <p:tav tm="100000">
                                          <p:val>
                                            <p:strVal val="#ppt_w"/>
                                          </p:val>
                                        </p:tav>
                                      </p:tavLst>
                                    </p:anim>
                                    <p:anim calcmode="lin" valueType="num">
                                      <p:cBhvr>
                                        <p:cTn id="19" dur="500" fill="hold"/>
                                        <p:tgtEl>
                                          <p:spTgt spid="7"/>
                                        </p:tgtEl>
                                        <p:attrNameLst>
                                          <p:attrName>ppt_h</p:attrName>
                                        </p:attrNameLst>
                                      </p:cBhvr>
                                      <p:tavLst>
                                        <p:tav tm="0">
                                          <p:val>
                                            <p:fltVal val="0"/>
                                          </p:val>
                                        </p:tav>
                                        <p:tav tm="100000">
                                          <p:val>
                                            <p:strVal val="#ppt_h"/>
                                          </p:val>
                                        </p:tav>
                                      </p:tavLst>
                                    </p:anim>
                                    <p:animEffect transition="in" filter="fade">
                                      <p:cBhvr>
                                        <p:cTn id="20" dur="500"/>
                                        <p:tgtEl>
                                          <p:spTgt spid="7"/>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fltVal val="0"/>
                                          </p:val>
                                        </p:tav>
                                        <p:tav tm="100000">
                                          <p:val>
                                            <p:strVal val="#ppt_h"/>
                                          </p:val>
                                        </p:tav>
                                      </p:tavLst>
                                    </p:anim>
                                    <p:animEffect transition="in" filter="fad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任意多边形 17"/>
          <p:cNvSpPr>
            <a:spLocks noChangeAspect="1"/>
          </p:cNvSpPr>
          <p:nvPr/>
        </p:nvSpPr>
        <p:spPr bwMode="auto">
          <a:xfrm rot="16200000" flipV="1">
            <a:off x="7425324" y="164445"/>
            <a:ext cx="1892963" cy="1571185"/>
          </a:xfrm>
          <a:custGeom>
            <a:avLst/>
            <a:gdLst>
              <a:gd name="connsiteX0" fmla="*/ 1576839 w 1576839"/>
              <a:gd name="connsiteY0" fmla="*/ 1266493 h 1384999"/>
              <a:gd name="connsiteX1" fmla="*/ 1576839 w 1576839"/>
              <a:gd name="connsiteY1" fmla="*/ 0 h 1384999"/>
              <a:gd name="connsiteX2" fmla="*/ 2630 w 1576839"/>
              <a:gd name="connsiteY2" fmla="*/ 0 h 1384999"/>
              <a:gd name="connsiteX3" fmla="*/ 0 w 1576839"/>
              <a:gd name="connsiteY3" fmla="*/ 21080 h 1384999"/>
              <a:gd name="connsiteX4" fmla="*/ 19579 w 1576839"/>
              <a:gd name="connsiteY4" fmla="*/ 125321 h 1384999"/>
              <a:gd name="connsiteX5" fmla="*/ 81327 w 1576839"/>
              <a:gd name="connsiteY5" fmla="*/ 225174 h 1384999"/>
              <a:gd name="connsiteX6" fmla="*/ 212354 w 1576839"/>
              <a:gd name="connsiteY6" fmla="*/ 345875 h 1384999"/>
              <a:gd name="connsiteX7" fmla="*/ 346392 w 1576839"/>
              <a:gd name="connsiteY7" fmla="*/ 444630 h 1384999"/>
              <a:gd name="connsiteX8" fmla="*/ 462359 w 1576839"/>
              <a:gd name="connsiteY8" fmla="*/ 543385 h 1384999"/>
              <a:gd name="connsiteX9" fmla="*/ 555734 w 1576839"/>
              <a:gd name="connsiteY9" fmla="*/ 678351 h 1384999"/>
              <a:gd name="connsiteX10" fmla="*/ 605434 w 1576839"/>
              <a:gd name="connsiteY10" fmla="*/ 844040 h 1384999"/>
              <a:gd name="connsiteX11" fmla="*/ 638567 w 1576839"/>
              <a:gd name="connsiteY11" fmla="*/ 1015216 h 1384999"/>
              <a:gd name="connsiteX12" fmla="*/ 701068 w 1576839"/>
              <a:gd name="connsiteY12" fmla="*/ 1179808 h 1384999"/>
              <a:gd name="connsiteX13" fmla="*/ 838119 w 1576839"/>
              <a:gd name="connsiteY13" fmla="*/ 1326843 h 1384999"/>
              <a:gd name="connsiteX14" fmla="*/ 982701 w 1576839"/>
              <a:gd name="connsiteY14" fmla="*/ 1377318 h 1384999"/>
              <a:gd name="connsiteX15" fmla="*/ 1039931 w 1576839"/>
              <a:gd name="connsiteY15" fmla="*/ 1382805 h 1384999"/>
              <a:gd name="connsiteX16" fmla="*/ 1045955 w 1576839"/>
              <a:gd name="connsiteY16" fmla="*/ 1384999 h 1384999"/>
              <a:gd name="connsiteX17" fmla="*/ 1115986 w 1576839"/>
              <a:gd name="connsiteY17" fmla="*/ 1384999 h 1384999"/>
              <a:gd name="connsiteX18" fmla="*/ 1124270 w 1576839"/>
              <a:gd name="connsiteY18" fmla="*/ 1382805 h 1384999"/>
              <a:gd name="connsiteX19" fmla="*/ 1207856 w 1576839"/>
              <a:gd name="connsiteY19" fmla="*/ 1374027 h 1384999"/>
              <a:gd name="connsiteX20" fmla="*/ 1344907 w 1576839"/>
              <a:gd name="connsiteY20" fmla="*/ 1344400 h 1384999"/>
              <a:gd name="connsiteX21" fmla="*/ 1457861 w 1576839"/>
              <a:gd name="connsiteY21" fmla="*/ 1310384 h 1384999"/>
              <a:gd name="connsiteX22" fmla="*/ 1567803 w 1576839"/>
              <a:gd name="connsiteY22" fmla="*/ 1270882 h 1384999"/>
              <a:gd name="connsiteX23" fmla="*/ 1576839 w 1576839"/>
              <a:gd name="connsiteY23" fmla="*/ 1266493 h 1384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576839" h="1384999">
                <a:moveTo>
                  <a:pt x="1576839" y="1266493"/>
                </a:moveTo>
                <a:lnTo>
                  <a:pt x="1576839" y="0"/>
                </a:lnTo>
                <a:lnTo>
                  <a:pt x="2630" y="0"/>
                </a:lnTo>
                <a:lnTo>
                  <a:pt x="0" y="21080"/>
                </a:lnTo>
                <a:cubicBezTo>
                  <a:pt x="1506" y="58387"/>
                  <a:pt x="7530" y="92403"/>
                  <a:pt x="19579" y="125321"/>
                </a:cubicBezTo>
                <a:cubicBezTo>
                  <a:pt x="34639" y="164824"/>
                  <a:pt x="56477" y="196645"/>
                  <a:pt x="81327" y="225174"/>
                </a:cubicBezTo>
                <a:cubicBezTo>
                  <a:pt x="121991" y="271260"/>
                  <a:pt x="166419" y="309665"/>
                  <a:pt x="212354" y="345875"/>
                </a:cubicBezTo>
                <a:cubicBezTo>
                  <a:pt x="256782" y="379890"/>
                  <a:pt x="301964" y="410614"/>
                  <a:pt x="346392" y="444630"/>
                </a:cubicBezTo>
                <a:cubicBezTo>
                  <a:pt x="386303" y="474257"/>
                  <a:pt x="425460" y="506078"/>
                  <a:pt x="462359" y="543385"/>
                </a:cubicBezTo>
                <a:cubicBezTo>
                  <a:pt x="498504" y="581790"/>
                  <a:pt x="530884" y="624584"/>
                  <a:pt x="555734" y="678351"/>
                </a:cubicBezTo>
                <a:cubicBezTo>
                  <a:pt x="579831" y="728826"/>
                  <a:pt x="596398" y="784787"/>
                  <a:pt x="605434" y="844040"/>
                </a:cubicBezTo>
                <a:cubicBezTo>
                  <a:pt x="613717" y="902196"/>
                  <a:pt x="624260" y="960352"/>
                  <a:pt x="638567" y="1015216"/>
                </a:cubicBezTo>
                <a:cubicBezTo>
                  <a:pt x="653628" y="1074469"/>
                  <a:pt x="673959" y="1130430"/>
                  <a:pt x="701068" y="1179808"/>
                </a:cubicBezTo>
                <a:cubicBezTo>
                  <a:pt x="737967" y="1245645"/>
                  <a:pt x="783901" y="1293925"/>
                  <a:pt x="838119" y="1326843"/>
                </a:cubicBezTo>
                <a:cubicBezTo>
                  <a:pt x="884054" y="1354275"/>
                  <a:pt x="933001" y="1369637"/>
                  <a:pt x="982701" y="1377318"/>
                </a:cubicBezTo>
                <a:cubicBezTo>
                  <a:pt x="1001526" y="1380610"/>
                  <a:pt x="1020352" y="1383902"/>
                  <a:pt x="1039931" y="1382805"/>
                </a:cubicBezTo>
                <a:cubicBezTo>
                  <a:pt x="1041437" y="1382805"/>
                  <a:pt x="1043696" y="1383902"/>
                  <a:pt x="1045955" y="1384999"/>
                </a:cubicBezTo>
                <a:cubicBezTo>
                  <a:pt x="1069299" y="1384999"/>
                  <a:pt x="1092643" y="1384999"/>
                  <a:pt x="1115986" y="1384999"/>
                </a:cubicBezTo>
                <a:cubicBezTo>
                  <a:pt x="1118245" y="1382805"/>
                  <a:pt x="1121257" y="1382805"/>
                  <a:pt x="1124270" y="1382805"/>
                </a:cubicBezTo>
                <a:cubicBezTo>
                  <a:pt x="1152132" y="1381707"/>
                  <a:pt x="1179994" y="1378416"/>
                  <a:pt x="1207856" y="1374027"/>
                </a:cubicBezTo>
                <a:cubicBezTo>
                  <a:pt x="1253790" y="1367443"/>
                  <a:pt x="1298972" y="1356470"/>
                  <a:pt x="1344907" y="1344400"/>
                </a:cubicBezTo>
                <a:cubicBezTo>
                  <a:pt x="1382558" y="1334524"/>
                  <a:pt x="1420209" y="1323552"/>
                  <a:pt x="1457861" y="1310384"/>
                </a:cubicBezTo>
                <a:cubicBezTo>
                  <a:pt x="1494759" y="1298314"/>
                  <a:pt x="1530904" y="1285147"/>
                  <a:pt x="1567803" y="1270882"/>
                </a:cubicBezTo>
                <a:cubicBezTo>
                  <a:pt x="1570815" y="1269785"/>
                  <a:pt x="1573827" y="1268688"/>
                  <a:pt x="1576839" y="1266493"/>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2" name="任意多边形 11"/>
          <p:cNvSpPr>
            <a:spLocks noChangeAspect="1"/>
          </p:cNvSpPr>
          <p:nvPr/>
        </p:nvSpPr>
        <p:spPr bwMode="auto">
          <a:xfrm rot="5400000">
            <a:off x="5189090" y="1192660"/>
            <a:ext cx="823219" cy="7086600"/>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2"/>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pic>
        <p:nvPicPr>
          <p:cNvPr id="3" name="图片 2"/>
          <p:cNvPicPr>
            <a:picLocks noChangeAspect="1"/>
          </p:cNvPicPr>
          <p:nvPr/>
        </p:nvPicPr>
        <p:blipFill>
          <a:blip r:embed="rId3" cstate="print">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tretch>
            <a:fillRect/>
          </a:stretch>
        </p:blipFill>
        <p:spPr>
          <a:xfrm>
            <a:off x="5151429" y="1785078"/>
            <a:ext cx="3040768" cy="2895596"/>
          </a:xfrm>
          <a:prstGeom prst="rect">
            <a:avLst/>
          </a:prstGeom>
        </p:spPr>
      </p:pic>
      <p:sp>
        <p:nvSpPr>
          <p:cNvPr id="20" name="任意多边形 19"/>
          <p:cNvSpPr>
            <a:spLocks noChangeAspect="1"/>
          </p:cNvSpPr>
          <p:nvPr/>
        </p:nvSpPr>
        <p:spPr bwMode="auto">
          <a:xfrm rot="16200000" flipH="1">
            <a:off x="3909758" y="490797"/>
            <a:ext cx="747017" cy="8566523"/>
          </a:xfrm>
          <a:custGeom>
            <a:avLst/>
            <a:gdLst>
              <a:gd name="connsiteX0" fmla="*/ 68 w 1038190"/>
              <a:gd name="connsiteY0" fmla="*/ 1750921 h 5172018"/>
              <a:gd name="connsiteX1" fmla="*/ 20861 w 1038190"/>
              <a:gd name="connsiteY1" fmla="*/ 2014114 h 5172018"/>
              <a:gd name="connsiteX2" fmla="*/ 86438 w 1038190"/>
              <a:gd name="connsiteY2" fmla="*/ 2266224 h 5172018"/>
              <a:gd name="connsiteX3" fmla="*/ 225590 w 1038190"/>
              <a:gd name="connsiteY3" fmla="*/ 2570973 h 5172018"/>
              <a:gd name="connsiteX4" fmla="*/ 367941 w 1038190"/>
              <a:gd name="connsiteY4" fmla="*/ 2820313 h 5172018"/>
              <a:gd name="connsiteX5" fmla="*/ 491098 w 1038190"/>
              <a:gd name="connsiteY5" fmla="*/ 3069653 h 5172018"/>
              <a:gd name="connsiteX6" fmla="*/ 590264 w 1038190"/>
              <a:gd name="connsiteY6" fmla="*/ 3410418 h 5172018"/>
              <a:gd name="connsiteX7" fmla="*/ 643045 w 1038190"/>
              <a:gd name="connsiteY7" fmla="*/ 3828755 h 5172018"/>
              <a:gd name="connsiteX8" fmla="*/ 678233 w 1038190"/>
              <a:gd name="connsiteY8" fmla="*/ 4260944 h 5172018"/>
              <a:gd name="connsiteX9" fmla="*/ 744610 w 1038190"/>
              <a:gd name="connsiteY9" fmla="*/ 4676511 h 5172018"/>
              <a:gd name="connsiteX10" fmla="*/ 890160 w 1038190"/>
              <a:gd name="connsiteY10" fmla="*/ 5047751 h 5172018"/>
              <a:gd name="connsiteX11" fmla="*/ 965434 w 1038190"/>
              <a:gd name="connsiteY11" fmla="*/ 5130172 h 5172018"/>
              <a:gd name="connsiteX12" fmla="*/ 1038190 w 1038190"/>
              <a:gd name="connsiteY12" fmla="*/ 5172018 h 5172018"/>
              <a:gd name="connsiteX13" fmla="*/ 1038190 w 1038190"/>
              <a:gd name="connsiteY13" fmla="*/ 0 h 5172018"/>
              <a:gd name="connsiteX14" fmla="*/ 324756 w 1038190"/>
              <a:gd name="connsiteY14" fmla="*/ 0 h 5172018"/>
              <a:gd name="connsiteX15" fmla="*/ 299164 w 1038190"/>
              <a:gd name="connsiteY15" fmla="*/ 257651 h 5172018"/>
              <a:gd name="connsiteX16" fmla="*/ 235187 w 1038190"/>
              <a:gd name="connsiteY16" fmla="*/ 498680 h 5172018"/>
              <a:gd name="connsiteX17" fmla="*/ 189602 w 1038190"/>
              <a:gd name="connsiteY17" fmla="*/ 642743 h 5172018"/>
              <a:gd name="connsiteX18" fmla="*/ 85638 w 1038190"/>
              <a:gd name="connsiteY18" fmla="*/ 1036146 h 5172018"/>
              <a:gd name="connsiteX19" fmla="*/ 16062 w 1038190"/>
              <a:gd name="connsiteY19" fmla="*/ 1446172 h 5172018"/>
              <a:gd name="connsiteX20" fmla="*/ 68 w 1038190"/>
              <a:gd name="connsiteY20" fmla="*/ 1750921 h 5172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38190" h="5172018">
                <a:moveTo>
                  <a:pt x="68" y="1750921"/>
                </a:moveTo>
                <a:cubicBezTo>
                  <a:pt x="1667" y="1845116"/>
                  <a:pt x="8065" y="1931000"/>
                  <a:pt x="20861" y="2014114"/>
                </a:cubicBezTo>
                <a:cubicBezTo>
                  <a:pt x="36855" y="2113850"/>
                  <a:pt x="60047" y="2194192"/>
                  <a:pt x="86438" y="2266224"/>
                </a:cubicBezTo>
                <a:cubicBezTo>
                  <a:pt x="129623" y="2382583"/>
                  <a:pt x="176807" y="2479548"/>
                  <a:pt x="225590" y="2570973"/>
                </a:cubicBezTo>
                <a:cubicBezTo>
                  <a:pt x="272774" y="2656857"/>
                  <a:pt x="320757" y="2734429"/>
                  <a:pt x="367941" y="2820313"/>
                </a:cubicBezTo>
                <a:cubicBezTo>
                  <a:pt x="410326" y="2895115"/>
                  <a:pt x="451912" y="2975458"/>
                  <a:pt x="491098" y="3069653"/>
                </a:cubicBezTo>
                <a:cubicBezTo>
                  <a:pt x="529485" y="3166619"/>
                  <a:pt x="563873" y="3274666"/>
                  <a:pt x="590264" y="3410418"/>
                </a:cubicBezTo>
                <a:cubicBezTo>
                  <a:pt x="615855" y="3537858"/>
                  <a:pt x="633449" y="3679151"/>
                  <a:pt x="643045" y="3828755"/>
                </a:cubicBezTo>
                <a:cubicBezTo>
                  <a:pt x="651842" y="3975588"/>
                  <a:pt x="663038" y="4122422"/>
                  <a:pt x="678233" y="4260944"/>
                </a:cubicBezTo>
                <a:cubicBezTo>
                  <a:pt x="694228" y="4410548"/>
                  <a:pt x="715820" y="4551841"/>
                  <a:pt x="744610" y="4676511"/>
                </a:cubicBezTo>
                <a:cubicBezTo>
                  <a:pt x="783797" y="4842738"/>
                  <a:pt x="832580" y="4964637"/>
                  <a:pt x="890160" y="5047751"/>
                </a:cubicBezTo>
                <a:cubicBezTo>
                  <a:pt x="914551" y="5082381"/>
                  <a:pt x="939743" y="5109393"/>
                  <a:pt x="965434" y="5130172"/>
                </a:cubicBezTo>
                <a:lnTo>
                  <a:pt x="1038190" y="5172018"/>
                </a:lnTo>
                <a:lnTo>
                  <a:pt x="1038190" y="0"/>
                </a:lnTo>
                <a:lnTo>
                  <a:pt x="324756" y="0"/>
                </a:lnTo>
                <a:cubicBezTo>
                  <a:pt x="326355" y="99736"/>
                  <a:pt x="314359" y="180079"/>
                  <a:pt x="299164" y="257651"/>
                </a:cubicBezTo>
                <a:cubicBezTo>
                  <a:pt x="281571" y="349076"/>
                  <a:pt x="259178" y="426649"/>
                  <a:pt x="235187" y="498680"/>
                </a:cubicBezTo>
                <a:cubicBezTo>
                  <a:pt x="219992" y="545778"/>
                  <a:pt x="204797" y="592875"/>
                  <a:pt x="189602" y="642743"/>
                </a:cubicBezTo>
                <a:cubicBezTo>
                  <a:pt x="152015" y="764643"/>
                  <a:pt x="116828" y="894854"/>
                  <a:pt x="85638" y="1036146"/>
                </a:cubicBezTo>
                <a:cubicBezTo>
                  <a:pt x="56848" y="1160817"/>
                  <a:pt x="32057" y="1296568"/>
                  <a:pt x="16062" y="1446172"/>
                </a:cubicBezTo>
                <a:cubicBezTo>
                  <a:pt x="5666" y="1543138"/>
                  <a:pt x="-732" y="1645644"/>
                  <a:pt x="68" y="1750921"/>
                </a:cubicBezTo>
                <a:close/>
              </a:path>
            </a:pathLst>
          </a:custGeom>
          <a:solidFill>
            <a:schemeClr val="accent1"/>
          </a:solidFill>
          <a:ln>
            <a:noFill/>
          </a:ln>
        </p:spPr>
        <p:txBody>
          <a:bodyPr vert="horz" wrap="square" lIns="68562" tIns="34281" rIns="68562" bIns="34281" numCol="1" anchor="t" anchorCtr="0" compatLnSpc="1">
            <a:prstTxWarp prst="textNoShape">
              <a:avLst/>
            </a:prstTxWarp>
            <a:noAutofit/>
          </a:bodyPr>
          <a:lstStyle/>
          <a:p>
            <a:endParaRPr lang="zh-CN" altLang="en-US" sz="1350"/>
          </a:p>
        </p:txBody>
      </p:sp>
      <p:sp>
        <p:nvSpPr>
          <p:cNvPr id="16" name="TextBox 48"/>
          <p:cNvSpPr txBox="1"/>
          <p:nvPr/>
        </p:nvSpPr>
        <p:spPr>
          <a:xfrm>
            <a:off x="1219200" y="1744120"/>
            <a:ext cx="4572000" cy="707886"/>
          </a:xfrm>
          <a:prstGeom prst="rect">
            <a:avLst/>
          </a:prstGeom>
          <a:noFill/>
        </p:spPr>
        <p:txBody>
          <a:bodyPr wrap="square" lIns="0" tIns="0" rIns="0" bIns="0" rtlCol="0">
            <a:spAutoFit/>
          </a:bodyPr>
          <a:lstStyle/>
          <a:p>
            <a:pPr defTabSz="685800"/>
            <a:r>
              <a:rPr lang="zh-CN" altLang="en-US" sz="4600" b="1" spc="4000">
                <a:solidFill>
                  <a:schemeClr val="accent1"/>
                </a:solidFill>
                <a:latin typeface="+mj-ea"/>
                <a:ea typeface="+mj-ea"/>
                <a:cs typeface="+mn-ea"/>
                <a:sym typeface="+mn-lt"/>
              </a:rPr>
              <a:t>主体审查</a:t>
            </a:r>
          </a:p>
        </p:txBody>
      </p:sp>
      <p:sp>
        <p:nvSpPr>
          <p:cNvPr id="17" name="TextBox 48"/>
          <p:cNvSpPr txBox="1"/>
          <p:nvPr/>
        </p:nvSpPr>
        <p:spPr>
          <a:xfrm>
            <a:off x="1219200" y="1047750"/>
            <a:ext cx="2667000" cy="615553"/>
          </a:xfrm>
          <a:prstGeom prst="rect">
            <a:avLst/>
          </a:prstGeom>
          <a:noFill/>
        </p:spPr>
        <p:txBody>
          <a:bodyPr wrap="square" lIns="0" tIns="0" rIns="0" bIns="0" rtlCol="0">
            <a:spAutoFit/>
          </a:bodyPr>
          <a:lstStyle/>
          <a:p>
            <a:pPr defTabSz="685800"/>
            <a:r>
              <a:rPr lang="zh-CN" altLang="en-US" sz="4000" spc="600" smtClean="0">
                <a:solidFill>
                  <a:schemeClr val="accent1"/>
                </a:solidFill>
                <a:latin typeface="+mn-ea"/>
                <a:cs typeface="+mn-ea"/>
                <a:sym typeface="+mn-lt"/>
              </a:rPr>
              <a:t>第二部分</a:t>
            </a:r>
            <a:endParaRPr lang="en-US" altLang="zh-CN" sz="4000" spc="600" dirty="0">
              <a:solidFill>
                <a:schemeClr val="accent1"/>
              </a:solidFill>
              <a:latin typeface="+mn-ea"/>
              <a:cs typeface="+mn-ea"/>
              <a:sym typeface="+mn-lt"/>
            </a:endParaRPr>
          </a:p>
        </p:txBody>
      </p:sp>
      <p:sp>
        <p:nvSpPr>
          <p:cNvPr id="19" name="矩形 18"/>
          <p:cNvSpPr/>
          <p:nvPr/>
        </p:nvSpPr>
        <p:spPr>
          <a:xfrm>
            <a:off x="1143001" y="2495550"/>
            <a:ext cx="4190999" cy="492443"/>
          </a:xfrm>
          <a:prstGeom prst="rect">
            <a:avLst/>
          </a:prstGeom>
        </p:spPr>
        <p:txBody>
          <a:bodyPr wrap="square">
            <a:spAutoFit/>
          </a:bodyPr>
          <a:lstStyle/>
          <a:p>
            <a:pPr>
              <a:lnSpc>
                <a:spcPct val="130000"/>
              </a:lnSpc>
            </a:pPr>
            <a:r>
              <a:rPr lang="en-US" altLang="zh-CN" sz="1000" dirty="0" smtClean="0">
                <a:solidFill>
                  <a:schemeClr val="accent1"/>
                </a:solidFill>
                <a:latin typeface="+mn-ea"/>
              </a:rPr>
              <a:t>performance in workplace execution comes from careful execution workplace </a:t>
            </a:r>
            <a:r>
              <a:rPr lang="en-US" altLang="zh-CN" sz="1000" dirty="0">
                <a:solidFill>
                  <a:schemeClr val="accent1"/>
                </a:solidFill>
                <a:latin typeface="+mn-ea"/>
              </a:rPr>
              <a:t>execution </a:t>
            </a:r>
            <a:r>
              <a:rPr lang="en-US" altLang="zh-CN" sz="1000">
                <a:solidFill>
                  <a:schemeClr val="accent1"/>
                </a:solidFill>
                <a:latin typeface="+mn-ea"/>
              </a:rPr>
              <a:t>comes </a:t>
            </a:r>
            <a:r>
              <a:rPr lang="en-US" altLang="zh-CN" sz="1000" smtClean="0">
                <a:solidFill>
                  <a:schemeClr val="accent1"/>
                </a:solidFill>
                <a:latin typeface="+mn-ea"/>
              </a:rPr>
              <a:t>from</a:t>
            </a:r>
            <a:endParaRPr lang="zh-CN" altLang="en-US" sz="1000" dirty="0">
              <a:solidFill>
                <a:schemeClr val="accent1"/>
              </a:solidFill>
              <a:latin typeface="+mn-ea"/>
            </a:endParaRPr>
          </a:p>
        </p:txBody>
      </p:sp>
      <p:sp>
        <p:nvSpPr>
          <p:cNvPr id="21" name="矩形 20"/>
          <p:cNvSpPr/>
          <p:nvPr/>
        </p:nvSpPr>
        <p:spPr>
          <a:xfrm>
            <a:off x="1131945" y="3223052"/>
            <a:ext cx="3744855" cy="415498"/>
          </a:xfrm>
          <a:prstGeom prst="rect">
            <a:avLst/>
          </a:prstGeom>
        </p:spPr>
        <p:txBody>
          <a:bodyPr wrap="square">
            <a:spAutoFit/>
          </a:bodyPr>
          <a:lstStyle/>
          <a:p>
            <a:r>
              <a:rPr lang="en-US" altLang="zh-CN" sz="2100" smtClean="0">
                <a:solidFill>
                  <a:schemeClr val="accent2"/>
                </a:solidFill>
                <a:latin typeface="+mj-ea"/>
                <a:ea typeface="+mj-ea"/>
              </a:rPr>
              <a:t>CONTRACT LAW TRAINING </a:t>
            </a:r>
            <a:endParaRPr lang="zh-CN" altLang="en-US" sz="2100">
              <a:solidFill>
                <a:schemeClr val="accent2"/>
              </a:solidFill>
              <a:latin typeface="+mj-ea"/>
              <a:ea typeface="+mj-ea"/>
            </a:endParaRPr>
          </a:p>
        </p:txBody>
      </p:sp>
    </p:spTree>
    <p:extLst>
      <p:ext uri="{BB962C8B-B14F-4D97-AF65-F5344CB8AC3E}">
        <p14:creationId xmlns:p14="http://schemas.microsoft.com/office/powerpoint/2010/main" val="1563736626"/>
      </p:ext>
    </p:extLst>
  </p:cSld>
  <p:clrMapOvr>
    <a:masterClrMapping/>
  </p:clrMapOvr>
  <mc:AlternateContent xmlns:mc="http://schemas.openxmlformats.org/markup-compatibility/2006">
    <mc:Choice xmlns:p14="http://schemas.microsoft.com/office/powerpoint/2010/main" Requires="p14">
      <p:transition spd="slow" p14:dur="1250" advTm="0">
        <p14:switch dir="r"/>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par>
                                <p:cTn id="13" presetID="2" presetClass="entr" presetSubtype="3"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1+#ppt_w/2"/>
                                          </p:val>
                                        </p:tav>
                                        <p:tav tm="100000">
                                          <p:val>
                                            <p:strVal val="#ppt_x"/>
                                          </p:val>
                                        </p:tav>
                                      </p:tavLst>
                                    </p:anim>
                                    <p:anim calcmode="lin" valueType="num">
                                      <p:cBhvr additive="base">
                                        <p:cTn id="16" dur="500" fill="hold"/>
                                        <p:tgtEl>
                                          <p:spTgt spid="18"/>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par>
                          <p:cTn id="23" fill="hold">
                            <p:stCondLst>
                              <p:cond delay="500"/>
                            </p:stCondLst>
                            <p:childTnLst>
                              <p:par>
                                <p:cTn id="24" presetID="53" presetClass="entr" presetSubtype="16" fill="hold" grpId="0" nodeType="after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par>
                          <p:cTn id="29" fill="hold">
                            <p:stCondLst>
                              <p:cond delay="1000"/>
                            </p:stCondLst>
                            <p:childTnLst>
                              <p:par>
                                <p:cTn id="30" presetID="22" presetClass="entr" presetSubtype="8" fill="hold" grpId="0" nodeType="after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left)">
                                      <p:cBhvr>
                                        <p:cTn id="32" dur="500"/>
                                        <p:tgtEl>
                                          <p:spTgt spid="16"/>
                                        </p:tgtEl>
                                      </p:cBhvr>
                                    </p:animEffect>
                                  </p:childTnLst>
                                </p:cTn>
                              </p:par>
                            </p:childTnLst>
                          </p:cTn>
                        </p:par>
                      </p:childTnLst>
                    </p:cTn>
                  </p:par>
                  <p:par>
                    <p:cTn id="33" fill="hold">
                      <p:stCondLst>
                        <p:cond delay="indefinite"/>
                      </p:stCondLst>
                      <p:childTnLst>
                        <p:par>
                          <p:cTn id="34" fill="hold">
                            <p:stCondLst>
                              <p:cond delay="0"/>
                            </p:stCondLst>
                            <p:childTnLst>
                              <p:par>
                                <p:cTn id="35" presetID="53" presetClass="entr" presetSubtype="16"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p:cTn id="37" dur="500" fill="hold"/>
                                        <p:tgtEl>
                                          <p:spTgt spid="19"/>
                                        </p:tgtEl>
                                        <p:attrNameLst>
                                          <p:attrName>ppt_w</p:attrName>
                                        </p:attrNameLst>
                                      </p:cBhvr>
                                      <p:tavLst>
                                        <p:tav tm="0">
                                          <p:val>
                                            <p:fltVal val="0"/>
                                          </p:val>
                                        </p:tav>
                                        <p:tav tm="100000">
                                          <p:val>
                                            <p:strVal val="#ppt_w"/>
                                          </p:val>
                                        </p:tav>
                                      </p:tavLst>
                                    </p:anim>
                                    <p:anim calcmode="lin" valueType="num">
                                      <p:cBhvr>
                                        <p:cTn id="38" dur="500" fill="hold"/>
                                        <p:tgtEl>
                                          <p:spTgt spid="19"/>
                                        </p:tgtEl>
                                        <p:attrNameLst>
                                          <p:attrName>ppt_h</p:attrName>
                                        </p:attrNameLst>
                                      </p:cBhvr>
                                      <p:tavLst>
                                        <p:tav tm="0">
                                          <p:val>
                                            <p:fltVal val="0"/>
                                          </p:val>
                                        </p:tav>
                                        <p:tav tm="100000">
                                          <p:val>
                                            <p:strVal val="#ppt_h"/>
                                          </p:val>
                                        </p:tav>
                                      </p:tavLst>
                                    </p:anim>
                                    <p:animEffect transition="in" filter="fade">
                                      <p:cBhvr>
                                        <p:cTn id="39" dur="500"/>
                                        <p:tgtEl>
                                          <p:spTgt spid="19"/>
                                        </p:tgtEl>
                                      </p:cBhvr>
                                    </p:animEffect>
                                  </p:childTnLst>
                                </p:cTn>
                              </p:par>
                            </p:childTnLst>
                          </p:cTn>
                        </p:par>
                      </p:childTnLst>
                    </p:cTn>
                  </p:par>
                  <p:par>
                    <p:cTn id="40" fill="hold">
                      <p:stCondLst>
                        <p:cond delay="indefinite"/>
                      </p:stCondLst>
                      <p:childTnLst>
                        <p:par>
                          <p:cTn id="41" fill="hold">
                            <p:stCondLst>
                              <p:cond delay="0"/>
                            </p:stCondLst>
                            <p:childTnLst>
                              <p:par>
                                <p:cTn id="42" presetID="2" presetClass="entr" presetSubtype="4" fill="hold" grpId="0" nodeType="clickEffect">
                                  <p:stCondLst>
                                    <p:cond delay="0"/>
                                  </p:stCondLst>
                                  <p:childTnLst>
                                    <p:set>
                                      <p:cBhvr>
                                        <p:cTn id="43" dur="1" fill="hold">
                                          <p:stCondLst>
                                            <p:cond delay="0"/>
                                          </p:stCondLst>
                                        </p:cTn>
                                        <p:tgtEl>
                                          <p:spTgt spid="21"/>
                                        </p:tgtEl>
                                        <p:attrNameLst>
                                          <p:attrName>style.visibility</p:attrName>
                                        </p:attrNameLst>
                                      </p:cBhvr>
                                      <p:to>
                                        <p:strVal val="visible"/>
                                      </p:to>
                                    </p:set>
                                    <p:anim calcmode="lin" valueType="num">
                                      <p:cBhvr additive="base">
                                        <p:cTn id="44" dur="500" fill="hold"/>
                                        <p:tgtEl>
                                          <p:spTgt spid="21"/>
                                        </p:tgtEl>
                                        <p:attrNameLst>
                                          <p:attrName>ppt_x</p:attrName>
                                        </p:attrNameLst>
                                      </p:cBhvr>
                                      <p:tavLst>
                                        <p:tav tm="0">
                                          <p:val>
                                            <p:strVal val="#ppt_x"/>
                                          </p:val>
                                        </p:tav>
                                        <p:tav tm="100000">
                                          <p:val>
                                            <p:strVal val="#ppt_x"/>
                                          </p:val>
                                        </p:tav>
                                      </p:tavLst>
                                    </p:anim>
                                    <p:anim calcmode="lin" valueType="num">
                                      <p:cBhvr additive="base">
                                        <p:cTn id="45"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2" grpId="0" animBg="1"/>
      <p:bldP spid="20" grpId="0" animBg="1"/>
      <p:bldP spid="16" grpId="0"/>
      <p:bldP spid="17" grpId="0"/>
      <p:bldP spid="19"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4" name="Text Box 8"/>
          <p:cNvSpPr txBox="1">
            <a:spLocks noChangeArrowheads="1"/>
          </p:cNvSpPr>
          <p:nvPr/>
        </p:nvSpPr>
        <p:spPr bwMode="auto">
          <a:xfrm>
            <a:off x="865012" y="1705436"/>
            <a:ext cx="4926188" cy="492380"/>
          </a:xfrm>
          <a:prstGeom prst="rect">
            <a:avLst/>
          </a:prstGeom>
          <a:noFill/>
          <a:ln w="9525">
            <a:noFill/>
            <a:miter lim="800000"/>
          </a:ln>
          <a:effectLst/>
        </p:spPr>
        <p:txBody>
          <a:bodyPr wrap="square" lIns="91378" tIns="45689" rIns="91378" bIns="45689">
            <a:spAutoFit/>
          </a:bodyPr>
          <a:lstStyle/>
          <a:p>
            <a:pPr>
              <a:spcBef>
                <a:spcPct val="45000"/>
              </a:spcBef>
              <a:buClr>
                <a:srgbClr val="5D75DB"/>
              </a:buClr>
              <a:buFont typeface="Arial" panose="020B0604020202020204" pitchFamily="34" charset="0"/>
              <a:buNone/>
            </a:pPr>
            <a:r>
              <a:rPr lang="en-US" altLang="zh-CN" sz="1400" b="1" dirty="0">
                <a:solidFill>
                  <a:schemeClr val="bg2">
                    <a:lumMod val="25000"/>
                  </a:schemeClr>
                </a:solidFill>
                <a:latin typeface="思源黑体" panose="020B0500000000000000" pitchFamily="34" charset="-122"/>
                <a:ea typeface="思源黑体" panose="020B0500000000000000" pitchFamily="34" charset="-122"/>
              </a:rPr>
              <a:t>《</a:t>
            </a:r>
            <a:r>
              <a:rPr lang="zh-CN" altLang="en-US" sz="1400" b="1" dirty="0">
                <a:solidFill>
                  <a:schemeClr val="bg2">
                    <a:lumMod val="25000"/>
                  </a:schemeClr>
                </a:solidFill>
                <a:latin typeface="思源黑体" panose="020B0500000000000000" pitchFamily="34" charset="-122"/>
                <a:ea typeface="思源黑体" panose="020B0500000000000000" pitchFamily="34" charset="-122"/>
              </a:rPr>
              <a:t>合同法</a:t>
            </a:r>
            <a:r>
              <a:rPr lang="en-US" altLang="zh-CN" sz="1400" b="1" dirty="0">
                <a:solidFill>
                  <a:schemeClr val="bg2">
                    <a:lumMod val="25000"/>
                  </a:schemeClr>
                </a:solidFill>
                <a:latin typeface="思源黑体" panose="020B0500000000000000" pitchFamily="34" charset="-122"/>
                <a:ea typeface="思源黑体" panose="020B0500000000000000" pitchFamily="34" charset="-122"/>
              </a:rPr>
              <a:t>》</a:t>
            </a:r>
            <a:r>
              <a:rPr lang="zh-CN" altLang="en-US" sz="1400" b="1" dirty="0">
                <a:solidFill>
                  <a:schemeClr val="bg2">
                    <a:lumMod val="25000"/>
                  </a:schemeClr>
                </a:solidFill>
                <a:latin typeface="思源黑体" panose="020B0500000000000000" pitchFamily="34" charset="-122"/>
                <a:ea typeface="思源黑体" panose="020B0500000000000000" pitchFamily="34" charset="-122"/>
              </a:rPr>
              <a:t>第四十四条规定</a:t>
            </a:r>
            <a:r>
              <a:rPr lang="zh-CN" altLang="en-US" sz="1200" dirty="0">
                <a:solidFill>
                  <a:schemeClr val="bg2">
                    <a:lumMod val="25000"/>
                  </a:schemeClr>
                </a:solidFill>
                <a:latin typeface="思源黑体" panose="020B0500000000000000" pitchFamily="34" charset="-122"/>
                <a:ea typeface="思源黑体" panose="020B0500000000000000" pitchFamily="34" charset="-122"/>
              </a:rPr>
              <a:t>“依法成立的合同，自成立时生效。法律、行政法规规定应当办理批准、登记等手续生效的，依照其规定”。</a:t>
            </a:r>
            <a:endParaRPr lang="zh-CN" altLang="en-US" sz="1400" dirty="0">
              <a:solidFill>
                <a:schemeClr val="bg2">
                  <a:lumMod val="25000"/>
                </a:schemeClr>
              </a:solidFill>
              <a:latin typeface="思源黑体" panose="020B0500000000000000" pitchFamily="34" charset="-122"/>
              <a:ea typeface="思源黑体" panose="020B0500000000000000" pitchFamily="34" charset="-122"/>
            </a:endParaRPr>
          </a:p>
        </p:txBody>
      </p:sp>
      <p:sp>
        <p:nvSpPr>
          <p:cNvPr id="7" name="矩形 6">
            <a:extLst>
              <a:ext uri="{FF2B5EF4-FFF2-40B4-BE49-F238E27FC236}">
                <a16:creationId xmlns:a16="http://schemas.microsoft.com/office/drawing/2014/main" xmlns="" id="{9A7B35C2-95F3-4C74-8440-A3377CB681C0}"/>
              </a:ext>
            </a:extLst>
          </p:cNvPr>
          <p:cNvSpPr/>
          <p:nvPr/>
        </p:nvSpPr>
        <p:spPr>
          <a:xfrm>
            <a:off x="835724" y="2334640"/>
            <a:ext cx="4953000" cy="1638910"/>
          </a:xfrm>
          <a:prstGeom prst="rect">
            <a:avLst/>
          </a:prstGeom>
        </p:spPr>
        <p:txBody>
          <a:bodyPr wrap="square">
            <a:spAutoFit/>
          </a:bodyPr>
          <a:lstStyle/>
          <a:p>
            <a:pPr>
              <a:lnSpc>
                <a:spcPct val="150000"/>
              </a:lnSpc>
            </a:pPr>
            <a:r>
              <a:rPr lang="zh-CN" altLang="en-US" sz="1200" b="1" dirty="0">
                <a:solidFill>
                  <a:schemeClr val="bg2">
                    <a:lumMod val="25000"/>
                  </a:schemeClr>
                </a:solidFill>
                <a:latin typeface="思源黑体" panose="020B0500000000000000" pitchFamily="34" charset="-122"/>
                <a:ea typeface="思源黑体" panose="020B0500000000000000" pitchFamily="34" charset="-122"/>
                <a:sym typeface="+mn-ea"/>
              </a:rPr>
              <a:t>合同生效要件：《中华人民共和国民法通则》第五十五条的规定</a:t>
            </a:r>
            <a:r>
              <a:rPr lang="zh-CN" altLang="en-US" sz="1200" b="1">
                <a:solidFill>
                  <a:schemeClr val="bg2">
                    <a:lumMod val="25000"/>
                  </a:schemeClr>
                </a:solidFill>
                <a:latin typeface="思源黑体" panose="020B0500000000000000" pitchFamily="34" charset="-122"/>
                <a:ea typeface="思源黑体" panose="020B0500000000000000" pitchFamily="34" charset="-122"/>
                <a:sym typeface="+mn-ea"/>
              </a:rPr>
              <a:t>包括</a:t>
            </a:r>
            <a:r>
              <a:rPr lang="zh-CN" altLang="en-US" sz="1200" b="1" smtClean="0">
                <a:solidFill>
                  <a:schemeClr val="bg2">
                    <a:lumMod val="25000"/>
                  </a:schemeClr>
                </a:solidFill>
                <a:latin typeface="思源黑体" panose="020B0500000000000000" pitchFamily="34" charset="-122"/>
                <a:ea typeface="思源黑体" panose="020B0500000000000000" pitchFamily="34" charset="-122"/>
                <a:sym typeface="+mn-ea"/>
              </a:rPr>
              <a:t>：</a:t>
            </a:r>
            <a:r>
              <a:rPr lang="zh-CN" altLang="en-US" sz="1100" smtClean="0">
                <a:solidFill>
                  <a:schemeClr val="bg2">
                    <a:lumMod val="25000"/>
                  </a:schemeClr>
                </a:solidFill>
                <a:latin typeface="思源黑体" panose="020B0500000000000000" pitchFamily="34" charset="-122"/>
                <a:ea typeface="思源黑体" panose="020B0500000000000000" pitchFamily="34" charset="-122"/>
                <a:sym typeface="+mn-ea"/>
              </a:rPr>
              <a:t>（</a:t>
            </a:r>
            <a:r>
              <a:rPr lang="zh-CN" altLang="en-US" sz="1100" dirty="0">
                <a:solidFill>
                  <a:schemeClr val="bg2">
                    <a:lumMod val="25000"/>
                  </a:schemeClr>
                </a:solidFill>
                <a:latin typeface="思源黑体" panose="020B0500000000000000" pitchFamily="34" charset="-122"/>
                <a:ea typeface="思源黑体" panose="020B0500000000000000" pitchFamily="34" charset="-122"/>
                <a:sym typeface="+mn-ea"/>
              </a:rPr>
              <a:t>一）行为人具有相应的民事行为能力；</a:t>
            </a:r>
            <a:endParaRPr lang="en-US" altLang="zh-CN" sz="1100" dirty="0">
              <a:solidFill>
                <a:schemeClr val="bg2">
                  <a:lumMod val="25000"/>
                </a:schemeClr>
              </a:solidFill>
              <a:latin typeface="思源黑体" panose="020B0500000000000000" pitchFamily="34" charset="-122"/>
              <a:ea typeface="思源黑体" panose="020B0500000000000000" pitchFamily="34" charset="-122"/>
              <a:sym typeface="+mn-ea"/>
            </a:endParaRPr>
          </a:p>
          <a:p>
            <a:pPr>
              <a:lnSpc>
                <a:spcPct val="150000"/>
              </a:lnSpc>
            </a:pPr>
            <a:r>
              <a:rPr lang="zh-CN" altLang="en-US" sz="1100" dirty="0">
                <a:solidFill>
                  <a:schemeClr val="bg2">
                    <a:lumMod val="25000"/>
                  </a:schemeClr>
                </a:solidFill>
                <a:latin typeface="思源黑体" panose="020B0500000000000000" pitchFamily="34" charset="-122"/>
                <a:ea typeface="思源黑体" panose="020B0500000000000000" pitchFamily="34" charset="-122"/>
                <a:sym typeface="+mn-ea"/>
              </a:rPr>
              <a:t>（二）意思表示真实；</a:t>
            </a:r>
            <a:endParaRPr lang="en-US" altLang="zh-CN" sz="1100" dirty="0">
              <a:solidFill>
                <a:schemeClr val="bg2">
                  <a:lumMod val="25000"/>
                </a:schemeClr>
              </a:solidFill>
              <a:latin typeface="思源黑体" panose="020B0500000000000000" pitchFamily="34" charset="-122"/>
              <a:ea typeface="思源黑体" panose="020B0500000000000000" pitchFamily="34" charset="-122"/>
              <a:sym typeface="+mn-ea"/>
            </a:endParaRPr>
          </a:p>
          <a:p>
            <a:pPr>
              <a:lnSpc>
                <a:spcPct val="150000"/>
              </a:lnSpc>
            </a:pPr>
            <a:r>
              <a:rPr lang="zh-CN" altLang="en-US" sz="1100" dirty="0">
                <a:solidFill>
                  <a:schemeClr val="bg2">
                    <a:lumMod val="25000"/>
                  </a:schemeClr>
                </a:solidFill>
                <a:latin typeface="思源黑体" panose="020B0500000000000000" pitchFamily="34" charset="-122"/>
                <a:ea typeface="思源黑体" panose="020B0500000000000000" pitchFamily="34" charset="-122"/>
                <a:sym typeface="+mn-ea"/>
              </a:rPr>
              <a:t>（三）不违反法律或者社会公共利益”</a:t>
            </a:r>
            <a:endParaRPr lang="zh-CN" altLang="en-US" sz="1100" dirty="0">
              <a:solidFill>
                <a:schemeClr val="bg2">
                  <a:lumMod val="25000"/>
                </a:schemeClr>
              </a:solidFill>
              <a:latin typeface="思源黑体" panose="020B0500000000000000" pitchFamily="34" charset="-122"/>
              <a:ea typeface="思源黑体" panose="020B0500000000000000" pitchFamily="34" charset="-122"/>
            </a:endParaRPr>
          </a:p>
          <a:p>
            <a:pPr>
              <a:lnSpc>
                <a:spcPct val="150000"/>
              </a:lnSpc>
            </a:pPr>
            <a:r>
              <a:rPr lang="zh-CN" altLang="en-US" sz="1100" dirty="0">
                <a:solidFill>
                  <a:schemeClr val="bg2">
                    <a:lumMod val="25000"/>
                  </a:schemeClr>
                </a:solidFill>
                <a:latin typeface="思源黑体" panose="020B0500000000000000" pitchFamily="34" charset="-122"/>
                <a:ea typeface="思源黑体" panose="020B0500000000000000" pitchFamily="34" charset="-122"/>
                <a:sym typeface="+mn-ea"/>
              </a:rPr>
              <a:t>法定代表人的地位：《民法通则》第三十八条规定：“依照法律或者法人组织章程规定，代表法人行使职权的负责人，是法人的法定代表人”</a:t>
            </a:r>
            <a:endParaRPr lang="zh-CN" altLang="en-US" sz="1100" dirty="0">
              <a:solidFill>
                <a:schemeClr val="bg2">
                  <a:lumMod val="25000"/>
                </a:schemeClr>
              </a:solidFill>
              <a:latin typeface="思源黑体" panose="020B0500000000000000" pitchFamily="34" charset="-122"/>
              <a:ea typeface="思源黑体" panose="020B0500000000000000" pitchFamily="34" charset="-122"/>
            </a:endParaRPr>
          </a:p>
        </p:txBody>
      </p:sp>
      <p:pic>
        <p:nvPicPr>
          <p:cNvPr id="9" name="图片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1567933"/>
            <a:ext cx="2743200" cy="2832617"/>
          </a:xfrm>
          <a:prstGeom prst="rect">
            <a:avLst/>
          </a:prstGeom>
        </p:spPr>
      </p:pic>
    </p:spTree>
    <p:extLst>
      <p:ext uri="{BB962C8B-B14F-4D97-AF65-F5344CB8AC3E}">
        <p14:creationId xmlns:p14="http://schemas.microsoft.com/office/powerpoint/2010/main" val="2852190942"/>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4344"/>
                                        </p:tgtEl>
                                        <p:attrNameLst>
                                          <p:attrName>style.visibility</p:attrName>
                                        </p:attrNameLst>
                                      </p:cBhvr>
                                      <p:to>
                                        <p:strVal val="visible"/>
                                      </p:to>
                                    </p:set>
                                    <p:animEffect transition="in" filter="wipe(left)">
                                      <p:cBhvr>
                                        <p:cTn id="10" dur="500"/>
                                        <p:tgtEl>
                                          <p:spTgt spid="14344"/>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500" fill="hold"/>
                                        <p:tgtEl>
                                          <p:spTgt spid="9"/>
                                        </p:tgtEl>
                                        <p:attrNameLst>
                                          <p:attrName>ppt_x</p:attrName>
                                        </p:attrNameLst>
                                      </p:cBhvr>
                                      <p:tavLst>
                                        <p:tav tm="0">
                                          <p:val>
                                            <p:strVal val="#ppt_x"/>
                                          </p:val>
                                        </p:tav>
                                        <p:tav tm="100000">
                                          <p:val>
                                            <p:strVal val="#ppt_x"/>
                                          </p:val>
                                        </p:tav>
                                      </p:tavLst>
                                    </p:anim>
                                    <p:anim calcmode="lin" valueType="num">
                                      <p:cBhvr additive="base">
                                        <p:cTn id="1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44" grpId="0"/>
      <p:bldP spid="7"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2ADB108-2F67-4B4E-A97E-19ABB6FAC58E"/>
  <p:tag name="ISPRING_SCORM_RATE_SLIDES" val="1"/>
  <p:tag name="ISPRINGONLINEFOLDERID" val="0"/>
  <p:tag name="ISPRINGONLINEFOLDERPATH" val="Content List"/>
  <p:tag name="ISPRINGCLOUDFOLDERID" val="0"/>
  <p:tag name="ISPRINGCLOUDFOLDERPATH" val="Repository"/>
  <p:tag name="ISPRING_PLAYERS_CUSTOMIZATION" val="UEsDBBQAAgAIAJCuo0gOaiROYgQAAAURAAAdAAAAdW5pdmVyc2FsL2NvbW1vbl9tZXNzYWdlcy5sbmetWG1v2zYQ/l6g/4EQUGADtrQd0KIYEge0xNhEZMmV6DjZMAiMxNhEKDHVi9vs037Nfth+yY6UncR9gaQkgG2YlO+54909d0cfHn/JFdqIspK6OHLeHrxxkChSnclideQs2MmvHxxU1bzIuNKFOHIK7aDj0csXh4oXq4avBHx/+QKhw1xUFSyrkVndr5HMjpz5OHHD2RwHF4kfTsJkTCfOyNX5DS9uka9X+qff3n/48vbd+58PX2/l+sDEM+z7+0DIIr170wMoYFHoJ4BG/CQg58wZmc9hcuGC+TQgzmj7ZZj0PCJnzsh8dsotoogELIl96pGExkkQMusLnzDiOaML3aA13whUa7SR4jOq1wLiWMtSoErJzD5INWwUjehS5oUzTIMkIjGLqMtoGDijWJfl7S8Wljf1WpegrkKZrPilEpnVCRljn9+UogLVvIaMQvCq1xJ+qXMui4NO1RFe0mCSsDD044QE3m7HGZEiQ17JjZqBKBGOSQQAJa9E+QjZxGaZFUdYqWEIUzqZ+vBmxoSpXK0VvOuhdswJxGAuii4pyBESQXbF8TKMPOM0UIU4uuFV9VmX2V5+PAxUFzAN3BBS0GUPwJnB2AFDjCXUjbIUad0FNiNxjCckGYfnkMjAu3CIRHgKdDsdInFBYqAIibtkAnxGJ9gkvKHYLv93/Eq5SWd1i3iagpxx30bqpoId41JggWVadTBMTUw+LiBsFPs/oHGLCt61q5XcCLCjzETZqQgqi0s8k0UfF/SP5ARTn3gJpJUXLhNmS57RmPNbVOga8WzDi1SgS5HyBnL9Fp5lMrPPTJyt/k+N/BvxeltVXm0LUuCR81dD7dmrYd8xq6nAproW+U3dpdo4bGv+Y6wwOf1DE/oc/XH6Y5cEOKLh80Smknmj2qr75PjcWTY0Rp1GPNFT/aP13JbEbW0dUyhYY6n7SxDopqZ/QANU/aVocAKK5m2JhhpOi6sBOoNwCxBo9FiMM3DVngln4MIB8ksyjimD2WgpLitZd44dlo1tgL4f2hTmPCVqcU/GS3GlYcJRgm/a6QO6kI10Z0AfDDd7rYJR5oPJAQCu2uQBSCVzsD/rgbmYkZ0H2gK/d5KlblRmyavktS3y4NsmF9+OTVelzu2u4tUuedsmc/wUK9rDRa3S+YD2f8e/3vF5QL/HRykmOHKniYsDl5hB33BV9RQCChhX+CxOfDw24sCFnNfpGprplW6KrCdQO6t75AQD2PbMseBluv7vn397YnxlSbuLtru/DwIBYpsqSO7A/gx0Laq/ukAYHu/L2UUfqe3dZifX86rDKGThs9wheNtacp3D1kG3XkjybdAwY9idzoAHsU173ZQwug1BmOHoFGqZncKd0YyX11AImdZqEIp1tUnAepj2++tlUytZiCGyT2sl5sCMzhPsefauDeRTMr1ue2YGN4p0e+lWcOnuC+ZOcQB19is8kcl6IKBtTbsqBERv1/c033zbqe5Wlf3D4vD1g/8v/gdQSwMEFAACAAgAkK6jSA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CQrqNItfwJZLoCAABVCgAAIQAAAHVuaXZlcnNhbC9mbGFzaF9za2luX3NldHRpbmdzLnhtbJVWbW/iMAz+fr8Ccd/p7pWd1CExxkmTdrfpNu172po2Ik2qJGXHv784TdYEKPSwJhH7eWzHsc1StaV88WEySXPBhHwGrSkvFWq8bkKLm2nWai34LBdcA9czLmRN2HTx8af9pIlFXmKJHcixnA3JoQ8zt58xFBfj2xxliJCLuiF8/yBKMctIvi2laHlxMbVq34BklG8N8urHfLUeDMCo0vca6iin9TXKOEojQSnAlL6vUS6yGMmA+UhX9jOS04c6f/sD2o4qqi1t+QlliNaQEuIiXy9RhvHceI9fZY5ynqDhrzbQL59RBqGM7EHGzu++ogwyRNM2/9MjjRQlFjTmnH/Edw4TpDDjh1ldoVwk4IUw0MVXcOWxd70LQO5rOPcpjqsU7AnrerAQ8NEzBgstW0gTf+psqhJvj6028wGLDWHKAEJVD3oyST+RVnk3sa7H/YE3yovQl9P0kFfB2hpWXcKBu1jf41erW7srQqfvuiBDCTunDFLslT3yt6nrETJQ9shnRgt45Gx/nMGhqSP5R74l7jnP199YgRNzLJzVn7wVIz3g6KogVafwmFoUsFCYzgutAd8tTayuSyk5yinlZEdLoqngvxCX7e1lVJocGFyvne6sVFPN4FTD2RzNmg7LZc9xPzpr3JDdz0J/ue480WaL30yJ1iSvavOzpKYTxzNjYgozTU4zcE8aOMh7vhEBx8YeItVEbkG+CMHGhuFCgxrrXnTDNQRPk6AGaXK6yqlzcqr8vK0zkGvzahSUr3Ks7IAVLStm/vQrhTcoDhgD1o6qK+OPE/rel4HCNQEQmVe+a7tDZ6lbpimDHfjhDxT2ykN3S5Xp0qGGW+oH2Oiw5ZxmVE+6XdH3SrxDAv0J/KtJK3J8YBnR9ppkyt4smny/hvtcosXs1xk2X7jJ7Nn1UuTY2I8raJT47+Q/UEsDBBQAAgAIAJCuo0gqlg9n/gIAAJcLAAAmAAAAdW5pdmVyc2FsL2h0bWxfcHVibGlzaGluZ19zZXR0aW5ncy54bWzNlm9PGjEYwN/zKZouvpRT56YjdxgjGIlOiLBNX5lyLVxjr721PfB8tU+zD7ZPsqdXQIiOnUaWhRDo0z6/51/7tOHRfSrQhGnDlYzwbn0HIyZjRbkcR/jL4HT7ECNjiaREKMkiLBVGR81amOVDwU3SZ9bCUoMAI00jsxFOrM0aQTCdTuvcZNrNKpFb4Jt6rNIg08wwaZkOMkEK+LFFxgyeESoA4JsqOVNr1moIhZ70WdFcMMQpeC65C4qIM5sKHPhVQxLfjbXKJT1RQmmkx8MIvzs8dp/5Gk9q8ZRJlxLTBKET2wahlDsniOjzB4YSxscJeHuwj9GUU5tEeG/fUWB18JRSsn3kxFFOFKRA2hk+ZZZQYokfenuW3VszF3gRLSRJeTyAGeTCj3BrcHt202tfXXQuz28H3e7FoNPzTpQ6wSonDFYNheCQynXMFnZCYi2JE/AbdEZEGBYGy6L5spGSK865MRoqAakvtTAagaeiiPCx5kRgxC0RPF7MWqLHzJ5yATE43d36SFr8CPTxxgnRhi0bms8Yl8W4+U3lgqJC5UjwO4asQhBRnsK/hKHldKORVmkpFcRYZASnDE04mzJ6VGZpBvyToRswkeagCZsvE8x6C99z/oCGbKQ0cBmZwFYFOTeeX38ROCPGPELJ3Met/kWn1b7tXLba11suQEInRMYvhEMJWZrZjfBJgaSycz1IR0xyw8qiUE7LuSqx1V9fBsPTXPgyv3UxltAbLMlmrLykMH/1oLLZhEzKg+gOV4mGI8ihJJ4JEzEcdy5zVhUYE4mUFAUiMTQq4471hKvcgMQfYI82r/fQ6yMuy9EYbg6wqCnTlZA7u3vv9z98PDj81KgHv3783F6rNGvhPUGcOd/DT9Y28UUjf9oNw8D1zufbsNX5v+rCvav21yqZumxfDyoVqd2vhOtWWdU9r7Lqyl8bvaUro5IL0GbG/thAoxE85ZbRt9w0ryj8+vvXb4s3KvwGo1i7ff/fIPxo8dxaeV+FwbMPwBrIVx/TzdpvUEsDBBQAAgAIAJCuo0hocVKRmgEAAB8GAAAfAAAAdW5pdmVyc2FsL2h0bWxfc2tpbl9zZXR0aW5ncy5qc42UTW/CMAyG7/wKlF0nxD5hu6HBpEkcJo3btEMoplSkSZWkHR3iv68OX03qjsUX8vLkdewq3na61WIR6z53t+6327/7e6cBalbncO3rokVPUWdGJAuYJSmIRAILkOJ49CTvzgRlzKQznZcfaGtqfkzhP0suTB3PCAtNaIY6XBDgN6FtqMM/J7FTq2tfU63R89xaJXuRkhak7UmlU+4YdvXqVr3EAFYF6AvokkfgmQ7caiPPjg8DjDoXqTTjspyqWPXmPFrHWuVy0ZZ/VWagq0++3gP9p8HLxLMTibFvFtIw8WSI0U5mGoyBQ97HCQYJCz4HUfPtu/UH6hk3CwroIjGJPdKjG4w6nfEYGl0ajjB8TFZejW4OMJqchY3dE3e3GB4heAm6YTW+x/BAleXZPz5gplWMHWmgzZ6fUKH4IpHxIXUfg+Twsmjb1r1zoe76Y+Y9IRU8oRX1/NK22RGChgCtN5aOeU2Qd0rZCUqURA5FaNS0Kug5YsM5gvvPLuPW8miVVuOhGo5VG7heg54pJarbf126Z5irs/sFUEsDBBQAAgAIAJCuo0g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JCuo0izv7NQbQAAAHIAAAAcAAAAdW5pdmVyc2FsL2xvY2FsX3NldHRpbmdzLnhtbA3MPQ6DMAxA4Z1TWJ7K0L+NgcDGWFUqPYAVLITk2CixqnJ7sr3h0+vHfxL4cS6bacDn7YHAGm3ZdA34nadrh1CcdCEx5YBqCOPQ9GKR5MPuFRbYhQ7OM6cazi9KVb4zF1Ynr2e4RNuPFu9DcwJ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kK6jSIyYS/o+CAAAjyAAACkAAAB1bml2ZXJzYWwvc2tpbl9jdXN0b21pemF0aW9uX3NldHRpbmdzLnhtbLVa627iShL+v0/RYnWks9IqXMwtK4aVL01iDTEc7CQzu1qhBneCFdvNsRtmOOLHPs0+2D7JVrftYBMgdmYWT6JxddVX1XXrCxnEL16ob2LOAu8Pwj0W2pRzL3yOh39CaLBkPoumEY0pj+sHyqMXuuybGT4xQQNqzEnoksjVxWg8bKCR/KB+T+0bfXhra+0W6rVxC/eRgTs6jF0rxrWiw5jRauqD+hFEghvRJQ35adRBvTD6VsAMYxpxM3Tp96FS5M4PFWdwExHXA7542G2LZ59p3Rtt8aB2s9Pr4H1LVRSli/SO0TQa+17vuqc2EW60Ow1lr/VbSktBzU6ned3dN3utjgJvo+suoLTxdRe1e+12y9i3cAukkapqRkvf95TrZlMFbbh/re9HI63XaKBms6m0jX2nq4y0BgJuBTBUpS8cqBiKpnT3qqY2+woa6SNt1N5jA3f1Duq3cLfR2Lc1TWk0Ds49zC7vrgO19HQyd74DeDIEJ0dFbtVPJNdguYkiYHZosPYJpygkAf1UkzkZcpmx6NclW+/+UksTVCZzxp7ZVaQmRCALsOEJrEFdjmRs0q58YeTpyHM/1RYbzll4tWQhB6irkEUB8WvDPye5k86sjCTb0qiK3BNZ0oO6nvyUFUt1QT7Dc0loyYI1CXdj9syuFmT58hyxTeiWMnO1W9PI98IX4G5c93R8UZHvxdzkNCjYh/viKS+2hnjGVJjXxeIpJemTBfUzjQ35qSB3UPm+R45Et17scSmqNsVzSXRNnmkxAH1VPJdlQtBSjFpPPO8LcfqdA7siyr91kd0nOxoVlSTt8qIUW2/WVfNpHbFn4eyi3PuBfpXzGXSf8FlY2BBPKSExQaGwVJRSt8n5G0eM6etxLxkEoAWCm28uKUlCTrW5PrmbqtbX+XhyM5lr5k1tqCdViURZ/trq9r83O13oXKlcSST7Th2Pi1hIgnUa5bAsZzYZzwEQj+cW/uLUhuJ3ZdHJvTM2LVwbpv+pDDCd4YfaUPwuI3o/m2HLmdtj08Bz055bE0f6ZYwdbNSGX9kGrciWIs7Q1qPfEF9RBO3ZiyiKfc+VA6Jle+GGltBnTO5U05rPsO3MTN0xJ1ZtaLMo2v1VIpMNX0HyrEiMXC8mC5+6Ui2kiBxf51co+MdXHnCygHjhVRntM/XRtG7mzmQytufYMjJKbYhDFxkREZqqA81UG88AIyKwjn9MfC6zTyIg1fcrg9yaN7dj+HGEIbfe88qHH/4Ba6YYQjKlYQlBSBw8g6yz7cfJzBA+BIWIoDWJ428scgtJkw9dCWzT0ieQmrqTw3cETIYNgffCJaQOXfISeHfYttUbPNcmXyDHoTYnFYUmn6EkP1cU+optqCFslxCz1AfzRhUVIcowK5CsBpdE5Lu/Q2S5BDnhza3HNjFQhIehTGQ1xleVNdn4t3sIpKmOz1R7AgzOlm/P3paCKZELy1wJXdCGdGyI7Prt3vzHfKSaY2zMId2MyePckV1SKA3IDoWMI+JuSbikaEGXZAOVsIMx13PlmIi8NOH3jfcHIjztP7+krcsy8JdfPmBSoeGdsAz2y6AMtilr/p524bZ0Bh80ROT6WSvKOODDJtg6ttSZOfk5IYq9YOMnXfpnBOrVuKrBeteOH/dX+bD9H4yxkxasmdDRNI9VEsKwEoslBxZPv5KgaY1AXXpYhIYvTqiVAKxJimEx9AMwD+C5giEP4NFqEI9Ys00HNluPdCFOHyWEZa0mUTsdb3FG9Ckc0F9LdUGfGOyXfEq2yUYG1i4Z/jJRzm2VCkuLYzpjMNwCzOckqQDV9wJxhioHe3+HM1ckq0FhPo9s47uyun3vRa4I4OdNQN/uw54iFkiqT+Isr5NF6e8/aEgyxVmid1ptA/FaoKVjlavPH4qYjdWZfjvXVUvH4kQh6tkvLwfVIXwyduz5WNUEApRJQPhyBavwkzjnlcdKTgQGHqmAl07epiRarv777/+UhzmyJ6GilPq3qjhQ/KJr4le8f1qM0/hfJXAcVSuKypeSgumBKhMtf75yTEjQn3JkIcmyFLBAXHGVUg0lkIZRdRxVv72DKrFlUbBNBHvBiiB36uwzND65168N70j0Ao3TYcyvCiQ9L3KTV7bhcMTdcN8LaUXxH16JxOQdczpXDUOe/aFGfW/5kiy/Lhxg0ms+5LPnKnj6rWpBdz6CpK7Hq2PKxS3rWtASkvdDQ9ieXOteCYcLFZ9AD+eF+5mQR8yfiputt1e5wCAu4iCNhzwSR/rsLc8Rr9i3NHbDJ+LHwJYnHbNOwYap2CymkEXaMfdM1I6bx00px4wPzId1QU+mk4Mu0o+ldF2TN795Ba+0N5bDMSsdypl+IB7zW/Q7f8OfIx7z22JNmcC57q1Nx0N50ew6TiNRnl4mdsBDQ9mlUp7srcgjLBiLa9k4N5GUUOQMmEuHcm10vICm5SxoeYPrZywehK/blzshs9jJacfia4fCwCF965fzd8A97tPzyS3nASWYd7V8P1UBKc+pEki+Pjh2RkJFfLemn2pwECHLlej0cQ2lGJ9qwp3JNzTn5NZZPxPtLCcprbksGsh+Ltt5JZWh6OLVVLGk2C8LDepv/DSoX4rQIIU9H8BwEyxohCEHPOhyaYSKxDz7KrsKe5A70iO5M6N5AL4C7BDOSFkl5AiFxJLbqqxakpf8OOwtuefTLc1aVY6Qc87l+Q9iqI7Lya3yMX3i+fROKZWrIO11h1ws9sAc/ayUPJHllRyNVCw6ThaxnP2JbpUtPgcbTyxHWZsW6Z7v0IwfRb1+QhXwnvP+oJ5fZqFHvfmW9ZgGooB39m8O/gdQSwMEFAACAAgAkK6jSCqKN+aHEQAA8GEAABcAAAB1bml2ZXJzYWwvdW5pdmVyc2FsLnBuZ+3d+VeS2f8AcEszJ2eizcwsbZq0xQXUGjMXWmzSkXKd1FLR1GwzNTMUWVKnsUUldcpdmlzaJW3S3MAlJdSgCZXSlAqFEJUQkR0+9J2az4x+5g/4nvNwDni49znPva/73NUf3lzyOrDvm0WrF2lpaX3j7ubqo6WlA9PS0o7T09WkqHZb7tP8mRfvs2+3VhV1DVfzRSdq1/5dWlrVOH1F2ALN969i3QLjtbQWt396zyPH3I7Q0gq74O66yy8xZGIIfuVBpJIsUOajtJzPH9AGteV+tHya9SNk04+uznrL59ssmXgGKf/ouv5F2jL9+Xt0Lnl5KrRTkJWBFJlobZNiSH7uQT2fdujRUcI2JuOX/fUcWml9FaOnNIlP6yE+LlBIpume9vxm8TC7BDFcL5Gyi2Jk3K9XhZ6fp/v3j7c/rF6lLDvkti2bizvMgrpI3qYZS7uuuNw01P4a0qL194/7Nl7REYoneuamWEV1wM2Vtv/MhrTsTNbucxsjP6BB1U3KsPt3YCb7MiNmlXcjPeWEWd0Y72xQIk4fQZss+Gf2+ZRI7b4fTyuVfKwhDFY1p7rnU8Df+FnUV1ha5ZlFjWTMzv8QuRPivcTAVXd2Rr7REliTd2LZnPvNay1n/PwsogdtN0tz1fghxHvpT3Nv9RBCuZezjNMzt+yWNte9fkuNZpfR0lbuv9R355D97Batn6e/3MB7b8ScOunnNm3ZHEfNmG0P0bWE+bkaZM++XpOMNLBZ0AsgAASAABAAAkAACAABIAAEgAAQAAJAAAgAASAABIAAEAACQAAIAAEgAASAABAAAkAACAABIAAEgAAQAAJAAAgAASAABIAAEAACQAAIAAEgAASAABAAAkAACAABIAAEgAAQAAJAAAgAASAABIAAEAACQAAIAAEgAASAABAA4v8RIkXaNvKI5jIo+R/RAs+nqO1ju8MS0+bG0dM9bb8uP+BVwCqb2WEBW3rOh77PbDNeMCeioJ750YNHD85OhcT+e/v+W/I12ObIOXV9dh5MmWc+v2zn3RezylirKTr1Umib1uwq+QucYS7SkdznHuDm35OmKBvtcU5Tz9gpC0221+NFZ/q6/cFRzU1rx/IY3qP/LNDaHqJEzayA5gXLbfs4jSJhHUkZPe0Q06wSbWVxGSrMLUkiWVUMDclHSd6lF5mqJeSNhm7WjU3IJN7oTFa7qck/YynCtflE+SRFVaH+dtdNF84DRjTlnDO1Hu1CYgedgFSzRfAdeGk7K3TqTTyt5CdLo/TDYARy+0kT9QXDkFe9tG04ebupKlZIdeSjJuLgaFHfczBGcOUKnuYiH7/LecwWC7d3Y5c0CTqN4SVKPlYtH6RikGBRYiP10eSpN0yoWkobNAE3M4J/qHovDkAGmqCn/3geSeD8VlqFLDi6t3Zc/sJROE3N//L0c1JkHtO+ykWXtnmHcuNKk9gFHTQzXtz1Ulq9S9PkzN30ZXEQB8bqn8Din0jVjI3ViKEERsfG7pOl4mbxsPwx+d4rH1IIvphBi8EIiwzVjWxpUnG7WuveI4KXT5SqmY/mv1cz6g9KViG8QY3yyUZEZxWyAVmMHEA2xYFHb65/qgcWqfMmTxVlC2rWTiUHzdT08g4R9gS6XG8OB9PvP1uMPRxQw333V4Wpr3cqR4dYOCgmPLz14hoPxNkqm4iJ7mAE6hoz57vF5ifhL3xRTWZOlHbe8h7ZyBMVYj/kTiSl1jP/pDdEuSHhvlZOXgdrUpzO0PuWpTgR7J1drkrW+UXw8HJ4gr+IaVDfWZL51taE4JTR4b3gIvf9iDFT0tn/wbb0XF42GotDru28ya3JqwjhvJMGtI7suH6cfCg7ST7An+iud7D/3K+2m2mLmq08BfG99zAF16mKu1iSLwqTwPDgPJx5l0opZX6VhOK2DbR442NppJHwQbPA/CCmqSWrO6hS7BX2myrZpGbLhgzRvguEpXu3pMLwmMTbXjbwKxlmf1TZU4N/mFE6j4ktbnmAuy9u8QAzBxBbBk34n2oSkL12akfyAC/58Ll+auGXDm7nxRx8vwJaDe3s/n26NjaDKewt5QzwOTVnD4piWyNoobaLEdGQO6RWPBZ7RbqgbyM3vOMhe8qJGoaFnGpsXApjC0JXw2oXXK9Pj8aRVmw4Z2QEphNJ5IG8SO6o49PBhOblziOR07+nNzs7QDnkz2Ph1rEbRCeWOZaZIyW/9kDEBpvmMbnMW8StUVzLfqcgSH1laM1Esm+G/t2rPiBDjyoxqMBX37wxQ8+cp349tY0/7UQVEUscYjjPP98Q8bJlv8r81uDNpy8DmdyrcSUkrJJO8eBUT8e2jqxOdUdvplbx432qy4mGXYUxeg1nC0xKlWF+8IN2mX50fpgPyUXJwFUy2yOQVJGZHx0rPYYC5coeC5RenSz4jDPM2u7MB371TGQ1hKJITI4P+WsaPG6cOPGYMYDanBUja1CCA+FYpSjtJmWtvnnRa9zx4w3jYekr7oQ37TksNHPIU8Y/EF1KWpArIIz0qk/Lb6XjBDUIbGkC1cCmU1xWgHH368hpyFt06LsTmedtlZUE+q07HLvM9QY7Kj3tQJvoQritbduBqWQYicsrzBvtTaWYqj6mP8C29MnTg/kLG4pmZPiZhdGTZOXnKRetm6UkbDWZSuLa4M9RXtlg+b6o4XTVycJUSop+ruznxAbXV7pnGXmHMsAdd9I9sdbOpAr7+SC4OusJtYE4UoHJ2mlLJazvSAyw2tdJ8NQUe3EzS1CJsH//g/P93V2R6vnPX+ad6uu+rjJhFRH7u5vZkfWWA2tObEniBPJ7hzHyiSunGya4OrkiIqjZ3pN///NC9jbomzVTnnoM+JvnWNWYP0k2Fk6XPUmSfTSEo+KEvb6e0RiVEM+cEfBqOb6kGYWQBkddaJWohbgkXlJf+xg2F1fGi8ubtEBjRBKRZk7Yjh4Q2PbzvEkhBHoVo84khOMPwpeGK5HOTJlItiaUQecnr2SNOo/IC/TMF+rmml01mQQZ6bocVmYRhwUYGfcWPLOH3f1IFtP6dPDXus1/BdK11YxVi5mvtFnH2XABRJXsmibLT2Dg7Jko4T1mMoPVC1/cz9/mMlmivpLDJ6lVHblZq7KbrD1ijCnCQjx561u/p7dNWYxOeOLp5BKe1A9211S0A8eoe++uXMWpFnqpxeeDecLHBBqRSXOFLIWttBh5aVySLtc+SWmJ5D+zTiZvyn/4OKK73Sjs8/p3J6VuGMm7EWCrSj2NWgY9uITuOb4PUoBZBo9jaSY+otVZGP7oILkdq+TBwSbYhuHbHF/olsL7mfPo5MPI5FecpCwcgycy9iRZ5AfNKMj0Xl7wHxE6ZUmrVnMcm9PQIZNS+q+ZFcICaJCmPke2brbF8UHVe1IpAb/2qBGDwojMbX+F/a1LuSfxj6u9kFUtu43bVbcgVyaCqgS4ugfW1zXXB8NYbh25Mm/4+xrPDQFTJJqwWLWAc9FVrpMrayY7ZO3tqh19Vp3q/jpgh2mr67pL2eW3nTB8aHntECm07Wex/l9jLGHVq416Pfijlk5jy8Uyh91uVusrW8tduKZMRLhqe/idmuj9zpk64ddsiWqK3iIhmB4oR1qVCAY4dnAkg3cIfLikVaKyEDVYod2pKDPb9d7OE2erbZXKLAPYmPhT4Rv0zDUrN/R7kmIUDN4Jw/YT+tpfts9IVFc/nNgJCSPdQxPs5X9WJ4iQgk5tqQ2tsTqbEROww+U30+oyk7rdu9HqHG5eXgaccAyidAjGZbzwUTsS19wiRkQyGeGUQRcawjKykxdM4FRdoCgSHjBOypIPkFZEMfLe6JnDMazOzW1JrQOih2jrRKfny0oFHy9/e0GkkvOZTjOvwos2lia+r8WDoIqP7EamcrKDpbeRIV8cO7EW2URvMGwd+X2yfTBd/mWHVHTibfY+k9eO32fgAjn6uVLSQTt1TvFSEDsulOtxZkxchLHrFYxuF2LdzaVrErkhuZxtzril9p3iYCO4jx0839JZfdkqPNhWrbJiHccZwLo6X0oD8i0tYS6yD2XPxSS1cv/e7NQGHofuCUULtoueiLZyW5NRWLcE21g3SAGxzITeGUwj0AuQwc2gsC9bKeLpt9f8Q+pzQs+8tl8zpJlSO/Ne9qivFW9jPjnb4PdaFLnF49sjE26hE8LXM2YOopP0C89qwZT6cSmj5qhr+fFNher4HvIi88jv0EWC/fCoeRX9G0AukrcV1RGrvcfieMdfpoklqvO8iNAJR7Y3h9x2SpV1CCI4R+dOdPK6HP9cJeRGiZrdH+iyuUf31WD1j1TJqnP3rc9peoXTzYxId2cVqqJmhvWBt8hcJM/ALk48DCnAuh9QIhZky8YyZDUVAmevMWkGI1kFnr/2u/xfL6GHS3Vy3SFJrEx7a2Ivu0azkUgfiqc5F2meEaKIpJyIwZS+NlKw7Un1kpcWUAR+V3PaIKeke/p4DmJatPiMYnn4YGnVsM3h/HFxa/tv4g/cks8V/bo4LcVTs2U98lU26usd6DeyDeqaWG9TUwarR21WtEiLZdzaLxxcCeok7MeSLn/FYnDUT0/LdlgOecoUnTwbKE72snjpnrG4sXeNIcwdBNmVP5CSabxX1S1jWpQs0o2FAmXuYyVY6Uce4Z6qdQ6CFGiG5NEqkbMH27vcWuyJldE7aDK1MB06/WJPEV4xsvEIpaAjZ+mTpzmjob/THPPQaZR82UQheJG5i5djb9mtqIufu17M2wd1wwOO+ePLDQ6MHr9+Ct/VnVQCJvMIJKK/5Z1HTeGaXRHo2IQTV7MNbpREZVfuKl/0CuXgQ/oeXVwoRskHmSthOrnGjX6BSHLj9EceMhmOdHBSsLGxI1lDNp8b52ttcPO0T+OxmhF1g4s19BqTU88pHXS8rmf+iA8/w28WY6Kda3jdp9gWuTFo3mHNmWB9/riksoshWhzPBemBxPNWfNmSv+hu0Uyaw1sKLaXEKly35zvxHaxBFBPcYcQ5FmYr1fGEcKXOASh3KlfTS4j80DzV+Y8fQ0zX1ceIv2w9TDGSd7uYtAgmzoPfS7cqIPmCGSUSNBMtHkrrN1tp/oj0DfNTj9Y0rkWuVGwjMHPgrD2kk8tamLuHyO0fQFSJki2V8969czl25MtgkRnd5odVz4R3xWObzJgclewBWgpPnnhsIX3T0haxbP8YfuHwzH44HCMdJdx0V6qjmdOPVUlhmi6d9Mvy1hFJaznxXOyEYx3alP+C4Bkka+9ol6NjR6lDDn/W2Z7ckoByauCTq/2lZz2OEqbEO/o4Cdfwhk81z0dVKVm1kMSOwasVHCgcBbo8jTdQURHER1IRAWuVX/xODJF2w1Vnwkn8Zz9duGGqeLtwIeN1uOe3vIlGDK4Cuk7zvFAvWNZDZp9buVx3zEI7S1DPvuNEk5Wu9YjywcVvAfNtQrIaWBV2biYmC3PjreJPWtBxmOmy5+0gaNOOwl5WP31D+mRcczxfs1f85eMqrFufsOkywXM8cWNIFP/KlyUoNyVcbTZsM3/nlBMDRU2uwtMIDunhCrMTa2DUpYFnYj8Fy68k5lE+9WmPMsp/p6yS4T8Sg5WtXX8/KHKO3VDdnAginXhfc+zhTPxwvAKFibZ06ITf7GwtH96UJbLvOLl4PboYrZqpn++GhubKfH6WMaV5HxTjUdBGiW0WMj/gPehyvCKtrbvH6r/HPn9tzrR0vJCGpdOSGkmqS/LmVPcp42IhizjVZVG0zxR91lf95uN0lPKQ83gx3B7cCF03+8j/KnonpEBJb3uYmN4654Cr6eFHNrfPSbbTZNgvilkx5ywOAZmrZQzSmsv2X+vO/fEAj/8L1i9nqs+tG970b8H6RR2G8O1L/se9W1rydO9eezOg4Kdfu8RX8Rx32s25IsowsxwTpJlzBJo+ts/dZ/mcf3DceJBy4jsW2b+1HPNOs+Dw2UIaNCYZ8mNhYdfs3yeAavftvnsJhlWYFhB7mn9T60K1NC/3vQdcq3aHpv4HUEsDBBQAAgAIAJCuo0iV7pF+SwAAAGsAAAAbAAAAdW5pdmVyc2FsL3VuaXZlcnNhbC5wbmcueG1ss7GvyM1RKEstKs7Mz7NVMtQzULK34+WyKShKLctMLVeoAIoBBSFASaESyDVCcMszU0oygEIG5mYIwYzUzPSMElslCwNzuKA+0EwAUEsBAgAAFAACAAgAkK6jSA5qJE5iBAAABREAAB0AAAAAAAAAAQAAAAAAAAAAAHVuaXZlcnNhbC9jb21tb25fbWVzc2FnZXMubG5nUEsBAgAAFAACAAgAkK6jSAh+CyMpAwAAhgwAACcAAAAAAAAAAQAAAAAAnQQAAHVuaXZlcnNhbC9mbGFzaF9wdWJsaXNoaW5nX3NldHRpbmdzLnhtbFBLAQIAABQAAgAIAJCuo0i1/AlkugIAAFUKAAAhAAAAAAAAAAEAAAAAAAsIAAB1bml2ZXJzYWwvZmxhc2hfc2tpbl9zZXR0aW5ncy54bWxQSwECAAAUAAIACACQrqNIKpYPZ/4CAACXCwAAJgAAAAAAAAABAAAAAAAECwAAdW5pdmVyc2FsL2h0bWxfcHVibGlzaGluZ19zZXR0aW5ncy54bWxQSwECAAAUAAIACACQrqNIaHFSkZoBAAAfBgAAHwAAAAAAAAABAAAAAABGDgAAdW5pdmVyc2FsL2h0bWxfc2tpbl9zZXR0aW5ncy5qc1BLAQIAABQAAgAIAJCuo0g9PC/RwQAAAOUBAAAaAAAAAAAAAAEAAAAAAB0QAAB1bml2ZXJzYWwvaTE4bl9wcmVzZXRzLnhtbFBLAQIAABQAAgAIAJCuo0izv7NQbQAAAHIAAAAcAAAAAAAAAAEAAAAAABYRAAB1bml2ZXJzYWwvbG9jYWxfc2V0dGluZ3MueG1sUEsBAgAAFAACAAgARJRXRyO0Tvv7AgAAsAgAABQAAAAAAAAAAQAAAAAAvREAAHVuaXZlcnNhbC9wbGF5ZXIueG1sUEsBAgAAFAACAAgAkK6jSIyYS/o+CAAAjyAAACkAAAAAAAAAAQAAAAAA6hQAAHVuaXZlcnNhbC9za2luX2N1c3RvbWl6YXRpb25fc2V0dGluZ3MueG1sUEsBAgAAFAACAAgAkK6jSCqKN+aHEQAA8GEAABcAAAAAAAAAAAAAAAAAbx0AAHVuaXZlcnNhbC91bml2ZXJzYWwucG5nUEsBAgAAFAACAAgAkK6jSJXukX5LAAAAawAAABsAAAAAAAAAAQAAAAAAKy8AAHVuaXZlcnNhbC91bml2ZXJzYWwucG5nLnhtbFBLBQYAAAAACwALAEkDAACvLwAAAAA="/>
  <p:tag name="ISPRING_PRESENTATION_TITLE" val="1"/>
  <p:tag name="ISPRING_SCORM_RATE_QUIZZES" val="0"/>
  <p:tag name="ISPRING_SCORM_PASSING_SCORE" val="100.000000"/>
  <p:tag name="ISPRING_SCORM_ENDPOINT" val="&lt;endpoint&gt;&lt;enable&gt;0&lt;/enable&gt;&lt;lrs&gt;http://&lt;/lrs&gt;&lt;auth&gt;0&lt;/auth&gt;&lt;login&gt;&lt;/login&gt;&lt;password&gt;&lt;/password&gt;&lt;key&gt;&lt;/key&gt;&lt;name&gt;&lt;/name&gt;&lt;email&gt;&lt;/email&gt;&lt;/endpoint&gt;&#10;"/>
  <p:tag name="ISPRING_OUTPUT_FOLDER" val="F:\我图VIP设计PPT上传\10月份上传文件\298"/>
  <p:tag name="ISPRING_FIRST_PUBLISH" val="1"/>
</p:tagLst>
</file>

<file path=ppt/theme/theme1.xml><?xml version="1.0" encoding="utf-8"?>
<a:theme xmlns:a="http://schemas.openxmlformats.org/drawingml/2006/main" name="Office 主题">
  <a:themeElements>
    <a:clrScheme name="01">
      <a:dk1>
        <a:sysClr val="windowText" lastClr="000000"/>
      </a:dk1>
      <a:lt1>
        <a:srgbClr val="FFFFFF"/>
      </a:lt1>
      <a:dk2>
        <a:srgbClr val="000000"/>
      </a:dk2>
      <a:lt2>
        <a:srgbClr val="FFFFFF"/>
      </a:lt2>
      <a:accent1>
        <a:srgbClr val="272E43"/>
      </a:accent1>
      <a:accent2>
        <a:srgbClr val="E22B00"/>
      </a:accent2>
      <a:accent3>
        <a:srgbClr val="272E43"/>
      </a:accent3>
      <a:accent4>
        <a:srgbClr val="E22B00"/>
      </a:accent4>
      <a:accent5>
        <a:srgbClr val="272E43"/>
      </a:accent5>
      <a:accent6>
        <a:srgbClr val="E22B00"/>
      </a:accent6>
      <a:hlink>
        <a:srgbClr val="272E43"/>
      </a:hlink>
      <a:folHlink>
        <a:srgbClr val="E22B00"/>
      </a:folHlink>
    </a:clrScheme>
    <a:fontScheme name="自定义 1">
      <a:majorFont>
        <a:latin typeface="Calibri Light"/>
        <a:ea typeface="思源黑体 CN Bold"/>
        <a:cs typeface=""/>
      </a:majorFont>
      <a:minorFont>
        <a:latin typeface="Calibri"/>
        <a:ea typeface="思源黑体 C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1699</Words>
  <Application>Microsoft Office PowerPoint</Application>
  <PresentationFormat>全屏显示(16:9)</PresentationFormat>
  <Paragraphs>106</Paragraphs>
  <Slides>22</Slides>
  <Notes>11</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汉仪菱心体简</vt:lpstr>
      <vt:lpstr>思源黑体</vt:lpstr>
      <vt:lpstr>思源黑体 CN</vt:lpstr>
      <vt:lpstr>思源黑体 CN Bold</vt:lpstr>
      <vt:lpstr>宋体</vt:lpstr>
      <vt:lpstr>Arial</vt:lpstr>
      <vt:lpstr>Calibri</vt:lpstr>
      <vt:lpstr>Calibri Light</vt:lpstr>
      <vt:lpstr>Wingdings</vt:lpstr>
      <vt:lpstr>Wingdings 3</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2019-05-13T21:35:27Z</dcterms:created>
  <dcterms:modified xsi:type="dcterms:W3CDTF">2022-02-23T05:27:14Z</dcterms:modified>
</cp:coreProperties>
</file>